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 id="2147483683" r:id="rId3"/>
  </p:sldMasterIdLst>
  <p:notesMasterIdLst>
    <p:notesMasterId r:id="rId13"/>
  </p:notesMasterIdLst>
  <p:sldIdLst>
    <p:sldId id="256" r:id="rId4"/>
    <p:sldId id="257" r:id="rId5"/>
    <p:sldId id="258" r:id="rId6"/>
    <p:sldId id="259" r:id="rId7"/>
    <p:sldId id="260" r:id="rId8"/>
    <p:sldId id="261" r:id="rId9"/>
    <p:sldId id="262" r:id="rId10"/>
    <p:sldId id="263" r:id="rId11"/>
    <p:sldId id="264"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Roboto" panose="02000000000000000000" pitchFamily="2" charset="0"/>
      <p:regular r:id="rId18"/>
      <p:bold r:id="rId19"/>
      <p:italic r:id="rId20"/>
      <p:boldItalic r:id="rId21"/>
    </p:embeddedFont>
    <p:embeddedFont>
      <p:font typeface="Roboto Light" panose="02000000000000000000" pitchFamily="2" charset="0"/>
      <p:regular r:id="rId22"/>
      <p:bold r:id="rId23"/>
      <p:italic r:id="rId24"/>
      <p:boldItalic r:id="rId25"/>
    </p:embeddedFont>
    <p:embeddedFont>
      <p:font typeface="Roboto Thin"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Master" Target="slideMasters/slideMaster3.xml"/><Relationship Id="rId21" Type="http://schemas.openxmlformats.org/officeDocument/2006/relationships/font" Target="fonts/font8.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7.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e0e23eccc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2e0e23ecccf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2d3f583506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sz="1400" b="1">
                <a:solidFill>
                  <a:schemeClr val="dk1"/>
                </a:solidFill>
                <a:latin typeface="Roboto"/>
                <a:ea typeface="Roboto"/>
                <a:cs typeface="Roboto"/>
                <a:sym typeface="Roboto"/>
              </a:rPr>
              <a:t>Massive Trade Volumes: </a:t>
            </a:r>
            <a:r>
              <a:rPr lang="en" sz="1400">
                <a:solidFill>
                  <a:schemeClr val="dk1"/>
                </a:solidFill>
                <a:latin typeface="Roboto Light"/>
                <a:ea typeface="Roboto Light"/>
                <a:cs typeface="Roboto Light"/>
                <a:sym typeface="Roboto Light"/>
              </a:rPr>
              <a:t>Financial institutions process millions of trades daily, spanning multiple asset classes and counterparties. Managing corporate actions manually at this scale is inefficient and prone to errors.</a:t>
            </a:r>
            <a:endParaRPr sz="1400">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400" b="1">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Char char="●"/>
            </a:pPr>
            <a:r>
              <a:rPr lang="en" sz="1400" b="1">
                <a:solidFill>
                  <a:schemeClr val="dk1"/>
                </a:solidFill>
                <a:latin typeface="Roboto"/>
                <a:ea typeface="Roboto"/>
                <a:cs typeface="Roboto"/>
                <a:sym typeface="Roboto"/>
              </a:rPr>
              <a:t>Fragmented Data Sources: </a:t>
            </a:r>
            <a:r>
              <a:rPr lang="en" sz="1400">
                <a:solidFill>
                  <a:schemeClr val="dk1"/>
                </a:solidFill>
                <a:latin typeface="Roboto Light"/>
                <a:ea typeface="Roboto Light"/>
                <a:cs typeface="Roboto Light"/>
                <a:sym typeface="Roboto Light"/>
              </a:rPr>
              <a:t>Corporate action events are scattered across various news sources, regulatory announcements, and proprietary feeds, making timely detection challenging.</a:t>
            </a:r>
            <a:endParaRPr sz="1400">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400">
              <a:solidFill>
                <a:schemeClr val="dk1"/>
              </a:solidFill>
              <a:latin typeface="Roboto Light"/>
              <a:ea typeface="Roboto Light"/>
              <a:cs typeface="Roboto Light"/>
              <a:sym typeface="Roboto Light"/>
            </a:endParaRPr>
          </a:p>
          <a:p>
            <a:pPr marL="457200" lvl="0" indent="-317500" algn="l" rtl="0">
              <a:spcBef>
                <a:spcPts val="0"/>
              </a:spcBef>
              <a:spcAft>
                <a:spcPts val="0"/>
              </a:spcAft>
              <a:buClr>
                <a:schemeClr val="dk1"/>
              </a:buClr>
              <a:buSzPts val="1400"/>
              <a:buChar char="●"/>
            </a:pPr>
            <a:r>
              <a:rPr lang="en" sz="1400" b="1">
                <a:solidFill>
                  <a:schemeClr val="dk1"/>
                </a:solidFill>
                <a:latin typeface="Roboto"/>
                <a:ea typeface="Roboto"/>
                <a:cs typeface="Roboto"/>
                <a:sym typeface="Roboto"/>
              </a:rPr>
              <a:t>The Need for Standardization:</a:t>
            </a:r>
            <a:r>
              <a:rPr lang="en" sz="1400">
                <a:solidFill>
                  <a:schemeClr val="dk1"/>
                </a:solidFill>
                <a:latin typeface="Roboto Light"/>
                <a:ea typeface="Roboto Light"/>
                <a:cs typeface="Roboto Light"/>
                <a:sym typeface="Roboto Light"/>
              </a:rPr>
              <a:t> The FINOS Common Domain Model (CDM) provides a unified approach to trade modeling, ensuring consistent representation and automation across the financial ecosystem. However, firms struggle to integrate any external event into the model, which often requires manual intervention and is prone to errors. Corporate action events are one of those external events that require seamless integration.</a:t>
            </a:r>
            <a:endParaRPr sz="1400">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a:solidFill>
                <a:schemeClr val="dk1"/>
              </a:solidFill>
            </a:endParaRPr>
          </a:p>
        </p:txBody>
      </p:sp>
      <p:sp>
        <p:nvSpPr>
          <p:cNvPr id="227" name="Google Shape;227;g32d3f583506_0_6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2d3f583506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a:solidFill>
                  <a:schemeClr val="dk1"/>
                </a:solidFill>
                <a:latin typeface="Roboto Light"/>
                <a:ea typeface="Roboto Light"/>
                <a:cs typeface="Roboto Light"/>
                <a:sym typeface="Roboto Light"/>
              </a:rPr>
              <a:t>An AI-powered platform that automates the end-to-end corporate action lifecycle:</a:t>
            </a:r>
            <a:endParaRPr sz="1300">
              <a:solidFill>
                <a:schemeClr val="dk1"/>
              </a:solidFill>
              <a:latin typeface="Roboto Light"/>
              <a:ea typeface="Roboto Light"/>
              <a:cs typeface="Roboto Light"/>
              <a:sym typeface="Roboto Light"/>
            </a:endParaRPr>
          </a:p>
          <a:p>
            <a:pPr marL="457200" lvl="0" indent="-311150" algn="l" rtl="0">
              <a:spcBef>
                <a:spcPts val="0"/>
              </a:spcBef>
              <a:spcAft>
                <a:spcPts val="0"/>
              </a:spcAft>
              <a:buClr>
                <a:schemeClr val="dk1"/>
              </a:buClr>
              <a:buSzPts val="1300"/>
              <a:buFont typeface="Roboto Light"/>
              <a:buChar char="●"/>
            </a:pPr>
            <a:r>
              <a:rPr lang="en" sz="1300" b="1">
                <a:solidFill>
                  <a:schemeClr val="dk1"/>
                </a:solidFill>
                <a:latin typeface="Roboto"/>
                <a:ea typeface="Roboto"/>
                <a:cs typeface="Roboto"/>
                <a:sym typeface="Roboto"/>
              </a:rPr>
              <a:t>Synthetic News Simulation:</a:t>
            </a:r>
            <a:r>
              <a:rPr lang="en" sz="1300">
                <a:solidFill>
                  <a:schemeClr val="dk1"/>
                </a:solidFill>
                <a:latin typeface="Roboto Light"/>
                <a:ea typeface="Roboto Light"/>
                <a:cs typeface="Roboto Light"/>
                <a:sym typeface="Roboto Light"/>
              </a:rPr>
              <a:t> The solution currently operates with synthetic news data to simulate real-world event flows. Future versions will integrate with external news APIs.</a:t>
            </a:r>
            <a:endParaRPr sz="1300">
              <a:solidFill>
                <a:schemeClr val="dk1"/>
              </a:solidFill>
              <a:latin typeface="Roboto Light"/>
              <a:ea typeface="Roboto Light"/>
              <a:cs typeface="Roboto Light"/>
              <a:sym typeface="Roboto Light"/>
            </a:endParaRPr>
          </a:p>
          <a:p>
            <a:pPr marL="457200" lvl="0" indent="-311150" algn="l" rtl="0">
              <a:spcBef>
                <a:spcPts val="0"/>
              </a:spcBef>
              <a:spcAft>
                <a:spcPts val="0"/>
              </a:spcAft>
              <a:buClr>
                <a:schemeClr val="dk1"/>
              </a:buClr>
              <a:buSzPts val="1300"/>
              <a:buFont typeface="Roboto Light"/>
              <a:buChar char="●"/>
            </a:pPr>
            <a:r>
              <a:rPr lang="en" sz="1300" b="1">
                <a:solidFill>
                  <a:schemeClr val="dk1"/>
                </a:solidFill>
                <a:latin typeface="Roboto"/>
                <a:ea typeface="Roboto"/>
                <a:cs typeface="Roboto"/>
                <a:sym typeface="Roboto"/>
              </a:rPr>
              <a:t>AI-Generated ISO20022 Message:</a:t>
            </a:r>
            <a:r>
              <a:rPr lang="en" sz="1300">
                <a:solidFill>
                  <a:schemeClr val="dk1"/>
                </a:solidFill>
                <a:latin typeface="Roboto Light"/>
                <a:ea typeface="Roboto Light"/>
                <a:cs typeface="Roboto Light"/>
                <a:sym typeface="Roboto Light"/>
              </a:rPr>
              <a:t> Reads corporate action news and, using AI, generates an ISO20022 corporate action notification with fine-tuning to ensure accuracy. The solution currently identifies Cash Dividend events only. Future versions will extend to other CA events.</a:t>
            </a:r>
            <a:endParaRPr sz="1300">
              <a:solidFill>
                <a:schemeClr val="dk1"/>
              </a:solidFill>
              <a:latin typeface="Roboto Light"/>
              <a:ea typeface="Roboto Light"/>
              <a:cs typeface="Roboto Light"/>
              <a:sym typeface="Roboto Light"/>
            </a:endParaRPr>
          </a:p>
          <a:p>
            <a:pPr marL="457200" lvl="0" indent="-311150" algn="l" rtl="0">
              <a:spcBef>
                <a:spcPts val="0"/>
              </a:spcBef>
              <a:spcAft>
                <a:spcPts val="0"/>
              </a:spcAft>
              <a:buClr>
                <a:schemeClr val="dk1"/>
              </a:buClr>
              <a:buSzPts val="1300"/>
              <a:buFont typeface="Roboto Light"/>
              <a:buChar char="●"/>
            </a:pPr>
            <a:r>
              <a:rPr lang="en" sz="1300" b="1">
                <a:solidFill>
                  <a:schemeClr val="dk1"/>
                </a:solidFill>
                <a:latin typeface="Roboto"/>
                <a:ea typeface="Roboto"/>
                <a:cs typeface="Roboto"/>
                <a:sym typeface="Roboto"/>
              </a:rPr>
              <a:t>ISO20022 Validation:</a:t>
            </a:r>
            <a:r>
              <a:rPr lang="en" sz="1300">
                <a:solidFill>
                  <a:schemeClr val="dk1"/>
                </a:solidFill>
                <a:latin typeface="Roboto Light"/>
                <a:ea typeface="Roboto Light"/>
                <a:cs typeface="Roboto Light"/>
                <a:sym typeface="Roboto Light"/>
              </a:rPr>
              <a:t> The generated message is validated using the TradeHeader ISO20022 validator, ensuring compliance with business constraints.</a:t>
            </a:r>
            <a:endParaRPr sz="1300">
              <a:solidFill>
                <a:schemeClr val="dk1"/>
              </a:solidFill>
              <a:latin typeface="Roboto Light"/>
              <a:ea typeface="Roboto Light"/>
              <a:cs typeface="Roboto Light"/>
              <a:sym typeface="Roboto Light"/>
            </a:endParaRPr>
          </a:p>
          <a:p>
            <a:pPr marL="457200" lvl="0" indent="-311150" algn="l" rtl="0">
              <a:spcBef>
                <a:spcPts val="0"/>
              </a:spcBef>
              <a:spcAft>
                <a:spcPts val="0"/>
              </a:spcAft>
              <a:buClr>
                <a:schemeClr val="dk1"/>
              </a:buClr>
              <a:buSzPts val="1300"/>
              <a:buFont typeface="Roboto Light"/>
              <a:buChar char="●"/>
            </a:pPr>
            <a:r>
              <a:rPr lang="en" sz="1300" b="1">
                <a:solidFill>
                  <a:schemeClr val="dk1"/>
                </a:solidFill>
                <a:latin typeface="Roboto"/>
                <a:ea typeface="Roboto"/>
                <a:cs typeface="Roboto"/>
                <a:sym typeface="Roboto"/>
              </a:rPr>
              <a:t>ISIN Enrichment:</a:t>
            </a:r>
            <a:r>
              <a:rPr lang="en" sz="1300">
                <a:solidFill>
                  <a:schemeClr val="dk1"/>
                </a:solidFill>
                <a:latin typeface="Roboto Light"/>
                <a:ea typeface="Roboto Light"/>
                <a:cs typeface="Roboto Light"/>
                <a:sym typeface="Roboto Light"/>
              </a:rPr>
              <a:t> The ISIN is enriched through a lookup mechanism. Currently, this is simulated with a CSV database, but future enhancements will integrate an external ISIN API.</a:t>
            </a:r>
            <a:endParaRPr sz="1300">
              <a:solidFill>
                <a:schemeClr val="dk1"/>
              </a:solidFill>
              <a:latin typeface="Roboto Light"/>
              <a:ea typeface="Roboto Light"/>
              <a:cs typeface="Roboto Light"/>
              <a:sym typeface="Roboto Light"/>
            </a:endParaRPr>
          </a:p>
          <a:p>
            <a:pPr marL="457200" lvl="0" indent="-311150" algn="l" rtl="0">
              <a:spcBef>
                <a:spcPts val="0"/>
              </a:spcBef>
              <a:spcAft>
                <a:spcPts val="0"/>
              </a:spcAft>
              <a:buClr>
                <a:schemeClr val="dk1"/>
              </a:buClr>
              <a:buSzPts val="1300"/>
              <a:buFont typeface="Roboto Light"/>
              <a:buChar char="●"/>
            </a:pPr>
            <a:r>
              <a:rPr lang="en" sz="1300" b="1">
                <a:solidFill>
                  <a:schemeClr val="dk1"/>
                </a:solidFill>
                <a:latin typeface="Roboto"/>
                <a:ea typeface="Roboto"/>
                <a:cs typeface="Roboto"/>
                <a:sym typeface="Roboto"/>
              </a:rPr>
              <a:t>AI-Generated CDM Integration JSON:</a:t>
            </a:r>
            <a:r>
              <a:rPr lang="en" sz="1300">
                <a:solidFill>
                  <a:schemeClr val="dk1"/>
                </a:solidFill>
                <a:latin typeface="Roboto Light"/>
                <a:ea typeface="Roboto Light"/>
                <a:cs typeface="Roboto Light"/>
                <a:sym typeface="Roboto Light"/>
              </a:rPr>
              <a:t> Once the ISIN is available, AI is used again to generate and fine-tune a JSON format compatible with FINOS CDM for trade impact analysis.</a:t>
            </a:r>
            <a:endParaRPr sz="1300">
              <a:solidFill>
                <a:schemeClr val="dk1"/>
              </a:solidFill>
              <a:latin typeface="Roboto Light"/>
              <a:ea typeface="Roboto Light"/>
              <a:cs typeface="Roboto Light"/>
              <a:sym typeface="Roboto Light"/>
            </a:endParaRPr>
          </a:p>
          <a:p>
            <a:pPr marL="457200" lvl="0" indent="-311150" algn="l" rtl="0">
              <a:spcBef>
                <a:spcPts val="0"/>
              </a:spcBef>
              <a:spcAft>
                <a:spcPts val="0"/>
              </a:spcAft>
              <a:buClr>
                <a:schemeClr val="dk1"/>
              </a:buClr>
              <a:buSzPts val="1300"/>
              <a:buFont typeface="Roboto Light"/>
              <a:buChar char="●"/>
            </a:pPr>
            <a:r>
              <a:rPr lang="en" sz="1300" b="1">
                <a:solidFill>
                  <a:schemeClr val="dk1"/>
                </a:solidFill>
                <a:latin typeface="Roboto"/>
                <a:ea typeface="Roboto"/>
                <a:cs typeface="Roboto"/>
                <a:sym typeface="Roboto"/>
              </a:rPr>
              <a:t>UI Monitoring</a:t>
            </a:r>
            <a:r>
              <a:rPr lang="en" sz="1300">
                <a:solidFill>
                  <a:schemeClr val="dk1"/>
                </a:solidFill>
                <a:latin typeface="Roboto Light"/>
                <a:ea typeface="Roboto Light"/>
                <a:cs typeface="Roboto Light"/>
                <a:sym typeface="Roboto Light"/>
              </a:rPr>
              <a:t>: Visualizes events, trade impacts, and position changes seamlessly.</a:t>
            </a:r>
            <a:endParaRPr sz="1300">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300">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r>
              <a:rPr lang="en" sz="1300">
                <a:solidFill>
                  <a:schemeClr val="dk1"/>
                </a:solidFill>
                <a:latin typeface="Roboto Light"/>
                <a:ea typeface="Roboto Light"/>
                <a:cs typeface="Roboto Light"/>
                <a:sym typeface="Roboto Light"/>
              </a:rPr>
              <a:t>By leveraging</a:t>
            </a:r>
            <a:r>
              <a:rPr lang="en" sz="1300" b="1">
                <a:solidFill>
                  <a:schemeClr val="dk1"/>
                </a:solidFill>
                <a:latin typeface="Roboto"/>
                <a:ea typeface="Roboto"/>
                <a:cs typeface="Roboto"/>
                <a:sym typeface="Roboto"/>
              </a:rPr>
              <a:t> CDM</a:t>
            </a:r>
            <a:r>
              <a:rPr lang="en" sz="1300">
                <a:solidFill>
                  <a:schemeClr val="dk1"/>
                </a:solidFill>
                <a:latin typeface="Roboto Light"/>
                <a:ea typeface="Roboto Light"/>
                <a:cs typeface="Roboto Light"/>
                <a:sym typeface="Roboto Light"/>
              </a:rPr>
              <a:t>, our solution ensures that corporate action events are automatically structured in a standardized format, enabling seamless integration with trading systems and reducing discrepancies.</a:t>
            </a:r>
            <a:endParaRPr sz="1300">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a:solidFill>
                <a:schemeClr val="dk1"/>
              </a:solidFill>
            </a:endParaRPr>
          </a:p>
        </p:txBody>
      </p:sp>
      <p:sp>
        <p:nvSpPr>
          <p:cNvPr id="249" name="Google Shape;249;g32d3f583506_0_6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2d3f58350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g32d3f583506_0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2d3f58350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g32d3f583506_0_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2d7af23e03_6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g32d7af23e03_6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2d7af23e03_6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g32d7af23e03_6_3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e2f6a5acd0_0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 name="Google Shape;369;g2e2f6a5acd0_0_1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2d3f58350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g32d3f583506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9"/>
        <p:cNvGrpSpPr/>
        <p:nvPr/>
      </p:nvGrpSpPr>
      <p:grpSpPr>
        <a:xfrm>
          <a:off x="0" y="0"/>
          <a:ext cx="0" cy="0"/>
          <a:chOff x="0" y="0"/>
          <a:chExt cx="0" cy="0"/>
        </a:xfrm>
      </p:grpSpPr>
      <p:sp>
        <p:nvSpPr>
          <p:cNvPr id="60" name="Google Shape;60;p14"/>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14"/>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14"/>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‹Nº›</a:t>
            </a:fld>
            <a:endParaRPr/>
          </a:p>
        </p:txBody>
      </p:sp>
      <p:pic>
        <p:nvPicPr>
          <p:cNvPr id="63" name="Google Shape;63;p14"/>
          <p:cNvPicPr preferRelativeResize="0"/>
          <p:nvPr/>
        </p:nvPicPr>
        <p:blipFill>
          <a:blip r:embed="rId2">
            <a:alphaModFix/>
          </a:blip>
          <a:stretch>
            <a:fillRect/>
          </a:stretch>
        </p:blipFill>
        <p:spPr>
          <a:xfrm>
            <a:off x="7619250" y="802375"/>
            <a:ext cx="1236423" cy="206900"/>
          </a:xfrm>
          <a:prstGeom prst="rect">
            <a:avLst/>
          </a:prstGeom>
          <a:noFill/>
          <a:ln>
            <a:noFill/>
          </a:ln>
        </p:spPr>
      </p:pic>
      <p:sp>
        <p:nvSpPr>
          <p:cNvPr id="64" name="Google Shape;64;p14"/>
          <p:cNvSpPr txBox="1"/>
          <p:nvPr/>
        </p:nvSpPr>
        <p:spPr>
          <a:xfrm>
            <a:off x="3596622" y="4828100"/>
            <a:ext cx="3960000" cy="261600"/>
          </a:xfrm>
          <a:prstGeom prst="rect">
            <a:avLst/>
          </a:prstGeom>
          <a:noFill/>
          <a:ln>
            <a:noFill/>
          </a:ln>
        </p:spPr>
        <p:txBody>
          <a:bodyPr spcFirstLastPara="1" wrap="square" lIns="91425" tIns="45700" rIns="91425" bIns="45700" anchor="t" anchorCtr="0">
            <a:spAutoFit/>
          </a:bodyPr>
          <a:lstStyle/>
          <a:p>
            <a:pPr marL="0" lvl="0" indent="0" algn="r" rtl="0">
              <a:spcBef>
                <a:spcPts val="0"/>
              </a:spcBef>
              <a:spcAft>
                <a:spcPts val="0"/>
              </a:spcAft>
              <a:buNone/>
            </a:pPr>
            <a:r>
              <a:rPr lang="en" sz="1100" b="1">
                <a:solidFill>
                  <a:schemeClr val="accent3"/>
                </a:solidFill>
                <a:latin typeface="Roboto"/>
                <a:ea typeface="Roboto"/>
                <a:cs typeface="Roboto"/>
                <a:sym typeface="Roboto"/>
              </a:rPr>
              <a:t>TradeHeader Corporate Action Sentinel</a:t>
            </a:r>
            <a:endParaRPr sz="1100" b="1">
              <a:solidFill>
                <a:schemeClr val="accent3"/>
              </a:solidFill>
              <a:latin typeface="Roboto"/>
              <a:ea typeface="Roboto"/>
              <a:cs typeface="Roboto"/>
              <a:sym typeface="Robo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65"/>
        <p:cNvGrpSpPr/>
        <p:nvPr/>
      </p:nvGrpSpPr>
      <p:grpSpPr>
        <a:xfrm>
          <a:off x="0" y="0"/>
          <a:ext cx="0" cy="0"/>
          <a:chOff x="0" y="0"/>
          <a:chExt cx="0" cy="0"/>
        </a:xfrm>
      </p:grpSpPr>
      <p:sp>
        <p:nvSpPr>
          <p:cNvPr id="66" name="Google Shape;66;p15"/>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67" name="Google Shape;67;p15"/>
          <p:cNvSpPr txBox="1">
            <a:spLocks noGrp="1"/>
          </p:cNvSpPr>
          <p:nvPr>
            <p:ph type="subTitle" idx="1"/>
          </p:nvPr>
        </p:nvSpPr>
        <p:spPr>
          <a:xfrm>
            <a:off x="1143000" y="2701528"/>
            <a:ext cx="6858000" cy="12417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68" name="Google Shape;68;p15"/>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15"/>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5"/>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3" name="Google Shape;73;p16"/>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4" name="Google Shape;74;p16"/>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16"/>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23888" y="1282304"/>
            <a:ext cx="7886700" cy="21396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9" name="Google Shape;79;p17"/>
          <p:cNvSpPr txBox="1">
            <a:spLocks noGrp="1"/>
          </p:cNvSpPr>
          <p:nvPr>
            <p:ph type="body" idx="1"/>
          </p:nvPr>
        </p:nvSpPr>
        <p:spPr>
          <a:xfrm>
            <a:off x="623888" y="3442098"/>
            <a:ext cx="7886700" cy="1125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375"/>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375"/>
              </a:spcBef>
              <a:spcAft>
                <a:spcPts val="0"/>
              </a:spcAft>
              <a:buClr>
                <a:srgbClr val="888888"/>
              </a:buClr>
              <a:buSzPts val="1350"/>
              <a:buFont typeface="Arial"/>
              <a:buNone/>
              <a:defRPr sz="135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80" name="Google Shape;80;p17"/>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17"/>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85" name="Google Shape;85;p18"/>
          <p:cNvSpPr txBox="1">
            <a:spLocks noGrp="1"/>
          </p:cNvSpPr>
          <p:nvPr>
            <p:ph type="body" idx="1"/>
          </p:nvPr>
        </p:nvSpPr>
        <p:spPr>
          <a:xfrm>
            <a:off x="628650" y="1369219"/>
            <a:ext cx="3886200" cy="3263400"/>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6" name="Google Shape;86;p18"/>
          <p:cNvSpPr txBox="1">
            <a:spLocks noGrp="1"/>
          </p:cNvSpPr>
          <p:nvPr>
            <p:ph type="body" idx="2"/>
          </p:nvPr>
        </p:nvSpPr>
        <p:spPr>
          <a:xfrm>
            <a:off x="4629150" y="1369219"/>
            <a:ext cx="3886200" cy="3263400"/>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7" name="Google Shape;87;p18"/>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18"/>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18"/>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9841" y="273844"/>
            <a:ext cx="7886700" cy="994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2" name="Google Shape;92;p19"/>
          <p:cNvSpPr txBox="1">
            <a:spLocks noGrp="1"/>
          </p:cNvSpPr>
          <p:nvPr>
            <p:ph type="body" idx="1"/>
          </p:nvPr>
        </p:nvSpPr>
        <p:spPr>
          <a:xfrm>
            <a:off x="629842" y="1260872"/>
            <a:ext cx="3868200" cy="618000"/>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375"/>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375"/>
              </a:spcBef>
              <a:spcAft>
                <a:spcPts val="0"/>
              </a:spcAft>
              <a:buClr>
                <a:schemeClr val="dk1"/>
              </a:buClr>
              <a:buSzPts val="1350"/>
              <a:buFont typeface="Arial"/>
              <a:buNone/>
              <a:defRPr sz="135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93" name="Google Shape;93;p19"/>
          <p:cNvSpPr txBox="1">
            <a:spLocks noGrp="1"/>
          </p:cNvSpPr>
          <p:nvPr>
            <p:ph type="body" idx="2"/>
          </p:nvPr>
        </p:nvSpPr>
        <p:spPr>
          <a:xfrm>
            <a:off x="629842" y="1878806"/>
            <a:ext cx="3868200" cy="2763300"/>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4" name="Google Shape;94;p19"/>
          <p:cNvSpPr txBox="1">
            <a:spLocks noGrp="1"/>
          </p:cNvSpPr>
          <p:nvPr>
            <p:ph type="body" idx="3"/>
          </p:nvPr>
        </p:nvSpPr>
        <p:spPr>
          <a:xfrm>
            <a:off x="4629150" y="1260872"/>
            <a:ext cx="3887400" cy="618000"/>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375"/>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375"/>
              </a:spcBef>
              <a:spcAft>
                <a:spcPts val="0"/>
              </a:spcAft>
              <a:buClr>
                <a:schemeClr val="dk1"/>
              </a:buClr>
              <a:buSzPts val="1350"/>
              <a:buFont typeface="Arial"/>
              <a:buNone/>
              <a:defRPr sz="135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95" name="Google Shape;95;p19"/>
          <p:cNvSpPr txBox="1">
            <a:spLocks noGrp="1"/>
          </p:cNvSpPr>
          <p:nvPr>
            <p:ph type="body" idx="4"/>
          </p:nvPr>
        </p:nvSpPr>
        <p:spPr>
          <a:xfrm>
            <a:off x="4629150" y="1878806"/>
            <a:ext cx="3887400" cy="2763300"/>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6" name="Google Shape;96;p19"/>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7" name="Google Shape;97;p19"/>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8" name="Google Shape;98;p1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01" name="Google Shape;101;p20"/>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20"/>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20"/>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629841" y="342900"/>
            <a:ext cx="2949300" cy="12003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06" name="Google Shape;106;p21"/>
          <p:cNvSpPr txBox="1">
            <a:spLocks noGrp="1"/>
          </p:cNvSpPr>
          <p:nvPr>
            <p:ph type="body" idx="1"/>
          </p:nvPr>
        </p:nvSpPr>
        <p:spPr>
          <a:xfrm>
            <a:off x="3887391" y="740569"/>
            <a:ext cx="4629300" cy="36552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90000"/>
              </a:lnSpc>
              <a:spcBef>
                <a:spcPts val="75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lnSpc>
                <a:spcPct val="90000"/>
              </a:lnSpc>
              <a:spcBef>
                <a:spcPts val="375"/>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07" name="Google Shape;107;p21"/>
          <p:cNvSpPr txBox="1">
            <a:spLocks noGrp="1"/>
          </p:cNvSpPr>
          <p:nvPr>
            <p:ph type="body" idx="2"/>
          </p:nvPr>
        </p:nvSpPr>
        <p:spPr>
          <a:xfrm>
            <a:off x="629841" y="1543050"/>
            <a:ext cx="2949300" cy="2858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375"/>
              </a:spcBef>
              <a:spcAft>
                <a:spcPts val="0"/>
              </a:spcAft>
              <a:buClr>
                <a:schemeClr val="dk1"/>
              </a:buClr>
              <a:buSzPts val="1050"/>
              <a:buFont typeface="Arial"/>
              <a:buNone/>
              <a:defRPr sz="105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375"/>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108" name="Google Shape;108;p21"/>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9" name="Google Shape;109;p21"/>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1"/>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629841" y="342900"/>
            <a:ext cx="2949300" cy="12003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3" name="Google Shape;113;p22"/>
          <p:cNvSpPr>
            <a:spLocks noGrp="1"/>
          </p:cNvSpPr>
          <p:nvPr>
            <p:ph type="pic" idx="2"/>
          </p:nvPr>
        </p:nvSpPr>
        <p:spPr>
          <a:xfrm>
            <a:off x="3887391" y="740569"/>
            <a:ext cx="4629300" cy="3655200"/>
          </a:xfrm>
          <a:prstGeom prst="rect">
            <a:avLst/>
          </a:prstGeom>
          <a:noFill/>
          <a:ln>
            <a:noFill/>
          </a:ln>
        </p:spPr>
      </p:sp>
      <p:sp>
        <p:nvSpPr>
          <p:cNvPr id="114" name="Google Shape;114;p22"/>
          <p:cNvSpPr txBox="1">
            <a:spLocks noGrp="1"/>
          </p:cNvSpPr>
          <p:nvPr>
            <p:ph type="body" idx="1"/>
          </p:nvPr>
        </p:nvSpPr>
        <p:spPr>
          <a:xfrm>
            <a:off x="629841" y="1543050"/>
            <a:ext cx="2949300" cy="2858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375"/>
              </a:spcBef>
              <a:spcAft>
                <a:spcPts val="0"/>
              </a:spcAft>
              <a:buClr>
                <a:schemeClr val="dk1"/>
              </a:buClr>
              <a:buSzPts val="1050"/>
              <a:buFont typeface="Arial"/>
              <a:buNone/>
              <a:defRPr sz="105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375"/>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115" name="Google Shape;115;p22"/>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22"/>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2"/>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18"/>
        <p:cNvGrpSpPr/>
        <p:nvPr/>
      </p:nvGrpSpPr>
      <p:grpSpPr>
        <a:xfrm>
          <a:off x="0" y="0"/>
          <a:ext cx="0" cy="0"/>
          <a:chOff x="0" y="0"/>
          <a:chExt cx="0" cy="0"/>
        </a:xfrm>
      </p:grpSpPr>
      <p:sp>
        <p:nvSpPr>
          <p:cNvPr id="119" name="Google Shape;119;p23"/>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20" name="Google Shape;120;p23"/>
          <p:cNvSpPr txBox="1">
            <a:spLocks noGrp="1"/>
          </p:cNvSpPr>
          <p:nvPr>
            <p:ph type="body" idx="1"/>
          </p:nvPr>
        </p:nvSpPr>
        <p:spPr>
          <a:xfrm rot="5400000">
            <a:off x="2940300" y="-942431"/>
            <a:ext cx="3263400" cy="7886700"/>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1" name="Google Shape;121;p2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2" name="Google Shape;122;p2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2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rot="5400000">
            <a:off x="5350050" y="1467544"/>
            <a:ext cx="4359000" cy="19716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26" name="Google Shape;126;p24"/>
          <p:cNvSpPr txBox="1">
            <a:spLocks noGrp="1"/>
          </p:cNvSpPr>
          <p:nvPr>
            <p:ph type="body" idx="1"/>
          </p:nvPr>
        </p:nvSpPr>
        <p:spPr>
          <a:xfrm rot="5400000">
            <a:off x="1349475" y="-447056"/>
            <a:ext cx="4359000" cy="5800800"/>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7" name="Google Shape;127;p24"/>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8" name="Google Shape;128;p24"/>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4"/>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38"/>
        <p:cNvGrpSpPr/>
        <p:nvPr/>
      </p:nvGrpSpPr>
      <p:grpSpPr>
        <a:xfrm>
          <a:off x="0" y="0"/>
          <a:ext cx="0" cy="0"/>
          <a:chOff x="0" y="0"/>
          <a:chExt cx="0" cy="0"/>
        </a:xfrm>
      </p:grpSpPr>
      <p:sp>
        <p:nvSpPr>
          <p:cNvPr id="139" name="Google Shape;139;p26"/>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0" name="Google Shape;140;p26"/>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1" name="Google Shape;141;p2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42"/>
        <p:cNvGrpSpPr/>
        <p:nvPr/>
      </p:nvGrpSpPr>
      <p:grpSpPr>
        <a:xfrm>
          <a:off x="0" y="0"/>
          <a:ext cx="0" cy="0"/>
          <a:chOff x="0" y="0"/>
          <a:chExt cx="0" cy="0"/>
        </a:xfrm>
      </p:grpSpPr>
      <p:sp>
        <p:nvSpPr>
          <p:cNvPr id="143" name="Google Shape;143;p27"/>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4" name="Google Shape;144;p27"/>
          <p:cNvSpPr txBox="1">
            <a:spLocks noGrp="1"/>
          </p:cNvSpPr>
          <p:nvPr>
            <p:ph type="subTitle" idx="1"/>
          </p:nvPr>
        </p:nvSpPr>
        <p:spPr>
          <a:xfrm>
            <a:off x="1143000" y="2701528"/>
            <a:ext cx="6858000" cy="12417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45" name="Google Shape;145;p27"/>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6" name="Google Shape;146;p27"/>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7" name="Google Shape;147;p2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0" name="Google Shape;150;p28"/>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1" name="Google Shape;151;p28"/>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2" name="Google Shape;152;p28"/>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3" name="Google Shape;153;p28"/>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623888" y="1282304"/>
            <a:ext cx="7886700" cy="21396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6" name="Google Shape;156;p29"/>
          <p:cNvSpPr txBox="1">
            <a:spLocks noGrp="1"/>
          </p:cNvSpPr>
          <p:nvPr>
            <p:ph type="body" idx="1"/>
          </p:nvPr>
        </p:nvSpPr>
        <p:spPr>
          <a:xfrm>
            <a:off x="623888" y="3442098"/>
            <a:ext cx="7886700" cy="1125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375"/>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375"/>
              </a:spcBef>
              <a:spcAft>
                <a:spcPts val="0"/>
              </a:spcAft>
              <a:buClr>
                <a:srgbClr val="888888"/>
              </a:buClr>
              <a:buSzPts val="1350"/>
              <a:buFont typeface="Arial"/>
              <a:buNone/>
              <a:defRPr sz="135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157" name="Google Shape;157;p29"/>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8" name="Google Shape;158;p29"/>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9" name="Google Shape;159;p2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60"/>
        <p:cNvGrpSpPr/>
        <p:nvPr/>
      </p:nvGrpSpPr>
      <p:grpSpPr>
        <a:xfrm>
          <a:off x="0" y="0"/>
          <a:ext cx="0" cy="0"/>
          <a:chOff x="0" y="0"/>
          <a:chExt cx="0" cy="0"/>
        </a:xfrm>
      </p:grpSpPr>
      <p:sp>
        <p:nvSpPr>
          <p:cNvPr id="161" name="Google Shape;161;p30"/>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2" name="Google Shape;162;p30"/>
          <p:cNvSpPr txBox="1">
            <a:spLocks noGrp="1"/>
          </p:cNvSpPr>
          <p:nvPr>
            <p:ph type="body" idx="1"/>
          </p:nvPr>
        </p:nvSpPr>
        <p:spPr>
          <a:xfrm>
            <a:off x="628650" y="1369219"/>
            <a:ext cx="3886200" cy="3263400"/>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3" name="Google Shape;163;p30"/>
          <p:cNvSpPr txBox="1">
            <a:spLocks noGrp="1"/>
          </p:cNvSpPr>
          <p:nvPr>
            <p:ph type="body" idx="2"/>
          </p:nvPr>
        </p:nvSpPr>
        <p:spPr>
          <a:xfrm>
            <a:off x="4629150" y="1369219"/>
            <a:ext cx="3886200" cy="3263400"/>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4" name="Google Shape;164;p30"/>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5" name="Google Shape;165;p30"/>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6" name="Google Shape;166;p30"/>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629841" y="273844"/>
            <a:ext cx="7886700" cy="994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9" name="Google Shape;169;p31"/>
          <p:cNvSpPr txBox="1">
            <a:spLocks noGrp="1"/>
          </p:cNvSpPr>
          <p:nvPr>
            <p:ph type="body" idx="1"/>
          </p:nvPr>
        </p:nvSpPr>
        <p:spPr>
          <a:xfrm>
            <a:off x="629842" y="1260872"/>
            <a:ext cx="3868200" cy="618000"/>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375"/>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375"/>
              </a:spcBef>
              <a:spcAft>
                <a:spcPts val="0"/>
              </a:spcAft>
              <a:buClr>
                <a:schemeClr val="dk1"/>
              </a:buClr>
              <a:buSzPts val="1350"/>
              <a:buFont typeface="Arial"/>
              <a:buNone/>
              <a:defRPr sz="135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170" name="Google Shape;170;p31"/>
          <p:cNvSpPr txBox="1">
            <a:spLocks noGrp="1"/>
          </p:cNvSpPr>
          <p:nvPr>
            <p:ph type="body" idx="2"/>
          </p:nvPr>
        </p:nvSpPr>
        <p:spPr>
          <a:xfrm>
            <a:off x="629842" y="1878806"/>
            <a:ext cx="3868200" cy="2763300"/>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1" name="Google Shape;171;p31"/>
          <p:cNvSpPr txBox="1">
            <a:spLocks noGrp="1"/>
          </p:cNvSpPr>
          <p:nvPr>
            <p:ph type="body" idx="3"/>
          </p:nvPr>
        </p:nvSpPr>
        <p:spPr>
          <a:xfrm>
            <a:off x="4629150" y="1260872"/>
            <a:ext cx="3887400" cy="618000"/>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375"/>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375"/>
              </a:spcBef>
              <a:spcAft>
                <a:spcPts val="0"/>
              </a:spcAft>
              <a:buClr>
                <a:schemeClr val="dk1"/>
              </a:buClr>
              <a:buSzPts val="1350"/>
              <a:buFont typeface="Arial"/>
              <a:buNone/>
              <a:defRPr sz="135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172" name="Google Shape;172;p31"/>
          <p:cNvSpPr txBox="1">
            <a:spLocks noGrp="1"/>
          </p:cNvSpPr>
          <p:nvPr>
            <p:ph type="body" idx="4"/>
          </p:nvPr>
        </p:nvSpPr>
        <p:spPr>
          <a:xfrm>
            <a:off x="4629150" y="1878806"/>
            <a:ext cx="3887400" cy="2763300"/>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3" name="Google Shape;173;p31"/>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4" name="Google Shape;174;p31"/>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5" name="Google Shape;175;p31"/>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76"/>
        <p:cNvGrpSpPr/>
        <p:nvPr/>
      </p:nvGrpSpPr>
      <p:grpSpPr>
        <a:xfrm>
          <a:off x="0" y="0"/>
          <a:ext cx="0" cy="0"/>
          <a:chOff x="0" y="0"/>
          <a:chExt cx="0" cy="0"/>
        </a:xfrm>
      </p:grpSpPr>
      <p:sp>
        <p:nvSpPr>
          <p:cNvPr id="177" name="Google Shape;177;p32"/>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8" name="Google Shape;178;p32"/>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9" name="Google Shape;179;p32"/>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0" name="Google Shape;180;p32"/>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81"/>
        <p:cNvGrpSpPr/>
        <p:nvPr/>
      </p:nvGrpSpPr>
      <p:grpSpPr>
        <a:xfrm>
          <a:off x="0" y="0"/>
          <a:ext cx="0" cy="0"/>
          <a:chOff x="0" y="0"/>
          <a:chExt cx="0" cy="0"/>
        </a:xfrm>
      </p:grpSpPr>
      <p:sp>
        <p:nvSpPr>
          <p:cNvPr id="182" name="Google Shape;182;p33"/>
          <p:cNvSpPr txBox="1">
            <a:spLocks noGrp="1"/>
          </p:cNvSpPr>
          <p:nvPr>
            <p:ph type="title"/>
          </p:nvPr>
        </p:nvSpPr>
        <p:spPr>
          <a:xfrm>
            <a:off x="629841" y="342900"/>
            <a:ext cx="2949300" cy="12003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3" name="Google Shape;183;p33"/>
          <p:cNvSpPr txBox="1">
            <a:spLocks noGrp="1"/>
          </p:cNvSpPr>
          <p:nvPr>
            <p:ph type="body" idx="1"/>
          </p:nvPr>
        </p:nvSpPr>
        <p:spPr>
          <a:xfrm>
            <a:off x="3887391" y="740569"/>
            <a:ext cx="4629300" cy="36552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90000"/>
              </a:lnSpc>
              <a:spcBef>
                <a:spcPts val="75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lnSpc>
                <a:spcPct val="90000"/>
              </a:lnSpc>
              <a:spcBef>
                <a:spcPts val="375"/>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84" name="Google Shape;184;p33"/>
          <p:cNvSpPr txBox="1">
            <a:spLocks noGrp="1"/>
          </p:cNvSpPr>
          <p:nvPr>
            <p:ph type="body" idx="2"/>
          </p:nvPr>
        </p:nvSpPr>
        <p:spPr>
          <a:xfrm>
            <a:off x="629841" y="1543050"/>
            <a:ext cx="2949300" cy="2858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375"/>
              </a:spcBef>
              <a:spcAft>
                <a:spcPts val="0"/>
              </a:spcAft>
              <a:buClr>
                <a:schemeClr val="dk1"/>
              </a:buClr>
              <a:buSzPts val="1050"/>
              <a:buFont typeface="Arial"/>
              <a:buNone/>
              <a:defRPr sz="105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375"/>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185" name="Google Shape;185;p3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6" name="Google Shape;186;p3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7" name="Google Shape;187;p3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88"/>
        <p:cNvGrpSpPr/>
        <p:nvPr/>
      </p:nvGrpSpPr>
      <p:grpSpPr>
        <a:xfrm>
          <a:off x="0" y="0"/>
          <a:ext cx="0" cy="0"/>
          <a:chOff x="0" y="0"/>
          <a:chExt cx="0" cy="0"/>
        </a:xfrm>
      </p:grpSpPr>
      <p:sp>
        <p:nvSpPr>
          <p:cNvPr id="189" name="Google Shape;189;p34"/>
          <p:cNvSpPr txBox="1">
            <a:spLocks noGrp="1"/>
          </p:cNvSpPr>
          <p:nvPr>
            <p:ph type="title"/>
          </p:nvPr>
        </p:nvSpPr>
        <p:spPr>
          <a:xfrm>
            <a:off x="629841" y="342900"/>
            <a:ext cx="2949300" cy="12003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0" name="Google Shape;190;p34"/>
          <p:cNvSpPr>
            <a:spLocks noGrp="1"/>
          </p:cNvSpPr>
          <p:nvPr>
            <p:ph type="pic" idx="2"/>
          </p:nvPr>
        </p:nvSpPr>
        <p:spPr>
          <a:xfrm>
            <a:off x="3887391" y="740569"/>
            <a:ext cx="4629300" cy="3655200"/>
          </a:xfrm>
          <a:prstGeom prst="rect">
            <a:avLst/>
          </a:prstGeom>
          <a:noFill/>
          <a:ln>
            <a:noFill/>
          </a:ln>
        </p:spPr>
      </p:sp>
      <p:sp>
        <p:nvSpPr>
          <p:cNvPr id="191" name="Google Shape;191;p34"/>
          <p:cNvSpPr txBox="1">
            <a:spLocks noGrp="1"/>
          </p:cNvSpPr>
          <p:nvPr>
            <p:ph type="body" idx="1"/>
          </p:nvPr>
        </p:nvSpPr>
        <p:spPr>
          <a:xfrm>
            <a:off x="629841" y="1543050"/>
            <a:ext cx="2949300" cy="2858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375"/>
              </a:spcBef>
              <a:spcAft>
                <a:spcPts val="0"/>
              </a:spcAft>
              <a:buClr>
                <a:schemeClr val="dk1"/>
              </a:buClr>
              <a:buSzPts val="1050"/>
              <a:buFont typeface="Arial"/>
              <a:buNone/>
              <a:defRPr sz="105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375"/>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192" name="Google Shape;192;p34"/>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3" name="Google Shape;193;p34"/>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4" name="Google Shape;194;p34"/>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95"/>
        <p:cNvGrpSpPr/>
        <p:nvPr/>
      </p:nvGrpSpPr>
      <p:grpSpPr>
        <a:xfrm>
          <a:off x="0" y="0"/>
          <a:ext cx="0" cy="0"/>
          <a:chOff x="0" y="0"/>
          <a:chExt cx="0" cy="0"/>
        </a:xfrm>
      </p:grpSpPr>
      <p:sp>
        <p:nvSpPr>
          <p:cNvPr id="196" name="Google Shape;196;p35"/>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7" name="Google Shape;197;p35"/>
          <p:cNvSpPr txBox="1">
            <a:spLocks noGrp="1"/>
          </p:cNvSpPr>
          <p:nvPr>
            <p:ph type="body" idx="1"/>
          </p:nvPr>
        </p:nvSpPr>
        <p:spPr>
          <a:xfrm rot="5400000">
            <a:off x="2940300" y="-942431"/>
            <a:ext cx="3263400" cy="7886700"/>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8" name="Google Shape;198;p35"/>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9" name="Google Shape;199;p35"/>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0" name="Google Shape;200;p35"/>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rot="5400000">
            <a:off x="5350050" y="1467544"/>
            <a:ext cx="4359000" cy="19716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3" name="Google Shape;203;p36"/>
          <p:cNvSpPr txBox="1">
            <a:spLocks noGrp="1"/>
          </p:cNvSpPr>
          <p:nvPr>
            <p:ph type="body" idx="1"/>
          </p:nvPr>
        </p:nvSpPr>
        <p:spPr>
          <a:xfrm rot="5400000">
            <a:off x="1349475" y="-447056"/>
            <a:ext cx="4359000" cy="5800800"/>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4" name="Google Shape;204;p36"/>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5" name="Google Shape;205;p36"/>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6" name="Google Shape;206;p3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2" name="Google Shape;52;p13"/>
          <p:cNvPicPr preferRelativeResize="0"/>
          <p:nvPr/>
        </p:nvPicPr>
        <p:blipFill rotWithShape="1">
          <a:blip r:embed="rId13">
            <a:alphaModFix/>
          </a:blip>
          <a:srcRect l="11812" t="14800" r="3870" b="17213"/>
          <a:stretch/>
        </p:blipFill>
        <p:spPr>
          <a:xfrm>
            <a:off x="0" y="1"/>
            <a:ext cx="7598481" cy="5143500"/>
          </a:xfrm>
          <a:prstGeom prst="rect">
            <a:avLst/>
          </a:prstGeom>
          <a:noFill/>
          <a:ln>
            <a:noFill/>
          </a:ln>
        </p:spPr>
      </p:pic>
      <p:sp>
        <p:nvSpPr>
          <p:cNvPr id="53" name="Google Shape;53;p13"/>
          <p:cNvSpPr/>
          <p:nvPr/>
        </p:nvSpPr>
        <p:spPr>
          <a:xfrm>
            <a:off x="8913479" y="0"/>
            <a:ext cx="2304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54;p13"/>
          <p:cNvSpPr txBox="1"/>
          <p:nvPr/>
        </p:nvSpPr>
        <p:spPr>
          <a:xfrm rot="-5400000">
            <a:off x="8099440" y="3937168"/>
            <a:ext cx="1874400" cy="18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600">
                <a:solidFill>
                  <a:schemeClr val="lt1"/>
                </a:solidFill>
                <a:latin typeface="Roboto Thin"/>
                <a:ea typeface="Roboto Thin"/>
                <a:cs typeface="Roboto Thin"/>
                <a:sym typeface="Roboto Thin"/>
              </a:rPr>
              <a:t>COPYRIGHT © 2024 TRADEHEADER, S.L.	</a:t>
            </a:r>
            <a:endParaRPr/>
          </a:p>
        </p:txBody>
      </p:sp>
      <p:sp>
        <p:nvSpPr>
          <p:cNvPr id="55" name="Google Shape;55;p13"/>
          <p:cNvSpPr txBox="1"/>
          <p:nvPr/>
        </p:nvSpPr>
        <p:spPr>
          <a:xfrm rot="-5400000">
            <a:off x="8099441" y="1021590"/>
            <a:ext cx="1874400" cy="184800"/>
          </a:xfrm>
          <a:prstGeom prst="rect">
            <a:avLst/>
          </a:prstGeom>
          <a:noFill/>
          <a:ln>
            <a:noFill/>
          </a:ln>
        </p:spPr>
        <p:txBody>
          <a:bodyPr spcFirstLastPara="1" wrap="square" lIns="91425" tIns="45700" rIns="91425" bIns="45700" anchor="t" anchorCtr="0">
            <a:spAutoFit/>
          </a:bodyPr>
          <a:lstStyle/>
          <a:p>
            <a:pPr marL="0" lvl="0" indent="0" algn="r" rtl="0">
              <a:spcBef>
                <a:spcPts val="0"/>
              </a:spcBef>
              <a:spcAft>
                <a:spcPts val="0"/>
              </a:spcAft>
              <a:buNone/>
            </a:pPr>
            <a:r>
              <a:rPr lang="en" sz="600">
                <a:solidFill>
                  <a:schemeClr val="lt1"/>
                </a:solidFill>
                <a:latin typeface="Roboto Thin"/>
                <a:ea typeface="Roboto Thin"/>
                <a:cs typeface="Roboto Thin"/>
                <a:sym typeface="Roboto Thin"/>
              </a:rPr>
              <a:t>FEBRUARY 2025</a:t>
            </a:r>
            <a:endParaRPr sz="600">
              <a:solidFill>
                <a:schemeClr val="lt1"/>
              </a:solidFill>
              <a:latin typeface="Roboto Thin"/>
              <a:ea typeface="Roboto Thin"/>
              <a:cs typeface="Roboto Thin"/>
              <a:sym typeface="Roboto Thin"/>
            </a:endParaRPr>
          </a:p>
        </p:txBody>
      </p:sp>
      <p:sp>
        <p:nvSpPr>
          <p:cNvPr id="56" name="Google Shape;56;p13"/>
          <p:cNvSpPr/>
          <p:nvPr/>
        </p:nvSpPr>
        <p:spPr>
          <a:xfrm>
            <a:off x="7598485" y="0"/>
            <a:ext cx="13149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57;p13"/>
          <p:cNvSpPr/>
          <p:nvPr/>
        </p:nvSpPr>
        <p:spPr>
          <a:xfrm rot="5400000">
            <a:off x="6318928" y="2548950"/>
            <a:ext cx="5143500" cy="45600"/>
          </a:xfrm>
          <a:prstGeom prst="rect">
            <a:avLst/>
          </a:prstGeom>
          <a:gradFill>
            <a:gsLst>
              <a:gs pos="0">
                <a:srgbClr val="E10178"/>
              </a:gs>
              <a:gs pos="50000">
                <a:srgbClr val="009CDF"/>
              </a:gs>
              <a:gs pos="100000">
                <a:srgbClr val="41A029"/>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8" name="Google Shape;58;p13"/>
          <p:cNvPicPr preferRelativeResize="0"/>
          <p:nvPr/>
        </p:nvPicPr>
        <p:blipFill rotWithShape="1">
          <a:blip r:embed="rId14">
            <a:alphaModFix/>
          </a:blip>
          <a:srcRect/>
          <a:stretch/>
        </p:blipFill>
        <p:spPr>
          <a:xfrm>
            <a:off x="7648090" y="156755"/>
            <a:ext cx="1143895" cy="64515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0"/>
        <p:cNvGrpSpPr/>
        <p:nvPr/>
      </p:nvGrpSpPr>
      <p:grpSpPr>
        <a:xfrm>
          <a:off x="0" y="0"/>
          <a:ext cx="0" cy="0"/>
          <a:chOff x="0" y="0"/>
          <a:chExt cx="0" cy="0"/>
        </a:xfrm>
      </p:grpSpPr>
      <p:sp>
        <p:nvSpPr>
          <p:cNvPr id="131" name="Google Shape;131;p25"/>
          <p:cNvSpPr/>
          <p:nvPr/>
        </p:nvSpPr>
        <p:spPr>
          <a:xfrm>
            <a:off x="0" y="0"/>
            <a:ext cx="9144000" cy="5143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5"/>
          <p:cNvSpPr/>
          <p:nvPr/>
        </p:nvSpPr>
        <p:spPr>
          <a:xfrm>
            <a:off x="8913479" y="0"/>
            <a:ext cx="2304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3" name="Google Shape;133;p25"/>
          <p:cNvSpPr txBox="1"/>
          <p:nvPr/>
        </p:nvSpPr>
        <p:spPr>
          <a:xfrm rot="-5400000">
            <a:off x="8099440" y="3937168"/>
            <a:ext cx="1874400" cy="18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Roboto Thin"/>
                <a:ea typeface="Roboto Thin"/>
                <a:cs typeface="Roboto Thin"/>
                <a:sym typeface="Roboto Thin"/>
              </a:rPr>
              <a:t>COPYRIGHT © 2020 TRADEHEADER, S.L.	</a:t>
            </a:r>
            <a:endParaRPr sz="1400" b="0" i="0" u="none" strike="noStrike" cap="none">
              <a:solidFill>
                <a:srgbClr val="000000"/>
              </a:solidFill>
              <a:latin typeface="Arial"/>
              <a:ea typeface="Arial"/>
              <a:cs typeface="Arial"/>
              <a:sym typeface="Arial"/>
            </a:endParaRPr>
          </a:p>
        </p:txBody>
      </p:sp>
      <p:sp>
        <p:nvSpPr>
          <p:cNvPr id="134" name="Google Shape;134;p25"/>
          <p:cNvSpPr txBox="1"/>
          <p:nvPr/>
        </p:nvSpPr>
        <p:spPr>
          <a:xfrm rot="-5400000">
            <a:off x="8099441" y="1021590"/>
            <a:ext cx="1874400" cy="1848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Roboto Thin"/>
                <a:ea typeface="Roboto Thin"/>
                <a:cs typeface="Roboto Thin"/>
                <a:sym typeface="Roboto Thin"/>
              </a:rPr>
              <a:t>JUNE 2020</a:t>
            </a:r>
            <a:endParaRPr sz="1400" b="0" i="0" u="none" strike="noStrike" cap="none">
              <a:solidFill>
                <a:srgbClr val="000000"/>
              </a:solidFill>
              <a:latin typeface="Arial"/>
              <a:ea typeface="Arial"/>
              <a:cs typeface="Arial"/>
              <a:sym typeface="Arial"/>
            </a:endParaRPr>
          </a:p>
        </p:txBody>
      </p:sp>
      <p:sp>
        <p:nvSpPr>
          <p:cNvPr id="135" name="Google Shape;135;p25"/>
          <p:cNvSpPr/>
          <p:nvPr/>
        </p:nvSpPr>
        <p:spPr>
          <a:xfrm>
            <a:off x="7598485" y="0"/>
            <a:ext cx="13149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6" name="Google Shape;136;p25"/>
          <p:cNvSpPr/>
          <p:nvPr/>
        </p:nvSpPr>
        <p:spPr>
          <a:xfrm rot="5400000">
            <a:off x="6318928" y="2548950"/>
            <a:ext cx="5143500" cy="45600"/>
          </a:xfrm>
          <a:prstGeom prst="rect">
            <a:avLst/>
          </a:prstGeom>
          <a:gradFill>
            <a:gsLst>
              <a:gs pos="0">
                <a:srgbClr val="E10178"/>
              </a:gs>
              <a:gs pos="50000">
                <a:srgbClr val="009CDF"/>
              </a:gs>
              <a:gs pos="100000">
                <a:srgbClr val="41A029"/>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7" name="Google Shape;137;p25"/>
          <p:cNvPicPr preferRelativeResize="0"/>
          <p:nvPr/>
        </p:nvPicPr>
        <p:blipFill rotWithShape="1">
          <a:blip r:embed="rId13">
            <a:alphaModFix/>
          </a:blip>
          <a:srcRect/>
          <a:stretch/>
        </p:blipFill>
        <p:spPr>
          <a:xfrm>
            <a:off x="7648090" y="156755"/>
            <a:ext cx="1143895" cy="64515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Ya7JBhnDspY"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jpg"/><Relationship Id="rId7" Type="http://schemas.openxmlformats.org/officeDocument/2006/relationships/hyperlink" Target="https://www.linkedin.com/company/tradeheader-s.l./" TargetMode="External"/><Relationship Id="rId12"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hyperlink" Target="https://www.tradeheader.com/" TargetMode="External"/><Relationship Id="rId11" Type="http://schemas.openxmlformats.org/officeDocument/2006/relationships/hyperlink" Target="https://www.youtube.com/user/tradeHeader" TargetMode="External"/><Relationship Id="rId5" Type="http://schemas.openxmlformats.org/officeDocument/2006/relationships/hyperlink" Target="mailto:info@tradeheader.com" TargetMode="External"/><Relationship Id="rId10"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hyperlink" Target="https://twitter.com/tradeHeader"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p:nvPr/>
        </p:nvSpPr>
        <p:spPr>
          <a:xfrm>
            <a:off x="0" y="0"/>
            <a:ext cx="9144000" cy="5143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2" name="Google Shape;212;p37"/>
          <p:cNvSpPr/>
          <p:nvPr/>
        </p:nvSpPr>
        <p:spPr>
          <a:xfrm>
            <a:off x="8913479" y="0"/>
            <a:ext cx="2304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3" name="Google Shape;213;p37"/>
          <p:cNvSpPr txBox="1"/>
          <p:nvPr/>
        </p:nvSpPr>
        <p:spPr>
          <a:xfrm rot="-5400000">
            <a:off x="8099440" y="3937168"/>
            <a:ext cx="1874400" cy="18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600" b="0" i="0" u="none" strike="noStrike" cap="none">
                <a:solidFill>
                  <a:schemeClr val="lt1"/>
                </a:solidFill>
                <a:latin typeface="Roboto Thin"/>
                <a:ea typeface="Roboto Thin"/>
                <a:cs typeface="Roboto Thin"/>
                <a:sym typeface="Roboto Thin"/>
              </a:rPr>
              <a:t>COPYRIGHT © 202</a:t>
            </a:r>
            <a:r>
              <a:rPr lang="en" sz="600">
                <a:solidFill>
                  <a:schemeClr val="lt1"/>
                </a:solidFill>
                <a:latin typeface="Roboto Thin"/>
                <a:ea typeface="Roboto Thin"/>
                <a:cs typeface="Roboto Thin"/>
                <a:sym typeface="Roboto Thin"/>
              </a:rPr>
              <a:t>4</a:t>
            </a:r>
            <a:r>
              <a:rPr lang="en" sz="600" b="0" i="0" u="none" strike="noStrike" cap="none">
                <a:solidFill>
                  <a:schemeClr val="lt1"/>
                </a:solidFill>
                <a:latin typeface="Roboto Thin"/>
                <a:ea typeface="Roboto Thin"/>
                <a:cs typeface="Roboto Thin"/>
                <a:sym typeface="Roboto Thin"/>
              </a:rPr>
              <a:t> TRADEHEADER, S.L.	</a:t>
            </a:r>
            <a:endParaRPr/>
          </a:p>
        </p:txBody>
      </p:sp>
      <p:sp>
        <p:nvSpPr>
          <p:cNvPr id="214" name="Google Shape;214;p37"/>
          <p:cNvSpPr txBox="1"/>
          <p:nvPr/>
        </p:nvSpPr>
        <p:spPr>
          <a:xfrm rot="-5400000">
            <a:off x="8099441" y="1021590"/>
            <a:ext cx="1874400" cy="1848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 sz="600">
                <a:solidFill>
                  <a:schemeClr val="lt1"/>
                </a:solidFill>
                <a:latin typeface="Roboto Thin"/>
                <a:ea typeface="Roboto Thin"/>
                <a:cs typeface="Roboto Thin"/>
                <a:sym typeface="Roboto Thin"/>
              </a:rPr>
              <a:t>FEBRUARY 2025</a:t>
            </a:r>
            <a:endParaRPr/>
          </a:p>
        </p:txBody>
      </p:sp>
      <p:pic>
        <p:nvPicPr>
          <p:cNvPr id="215" name="Google Shape;215;p37"/>
          <p:cNvPicPr preferRelativeResize="0"/>
          <p:nvPr/>
        </p:nvPicPr>
        <p:blipFill rotWithShape="1">
          <a:blip r:embed="rId3">
            <a:alphaModFix/>
          </a:blip>
          <a:srcRect l="62792" r="6196" b="2257"/>
          <a:stretch/>
        </p:blipFill>
        <p:spPr>
          <a:xfrm>
            <a:off x="6969661" y="0"/>
            <a:ext cx="1943819" cy="5143500"/>
          </a:xfrm>
          <a:prstGeom prst="rect">
            <a:avLst/>
          </a:prstGeom>
          <a:noFill/>
          <a:ln>
            <a:noFill/>
          </a:ln>
        </p:spPr>
      </p:pic>
      <p:pic>
        <p:nvPicPr>
          <p:cNvPr id="216" name="Google Shape;216;p37"/>
          <p:cNvPicPr preferRelativeResize="0"/>
          <p:nvPr/>
        </p:nvPicPr>
        <p:blipFill rotWithShape="1">
          <a:blip r:embed="rId4">
            <a:alphaModFix/>
          </a:blip>
          <a:srcRect/>
          <a:stretch/>
        </p:blipFill>
        <p:spPr>
          <a:xfrm>
            <a:off x="1" y="0"/>
            <a:ext cx="6923941" cy="5143501"/>
          </a:xfrm>
          <a:prstGeom prst="rect">
            <a:avLst/>
          </a:prstGeom>
          <a:noFill/>
          <a:ln>
            <a:noFill/>
          </a:ln>
        </p:spPr>
      </p:pic>
      <p:sp>
        <p:nvSpPr>
          <p:cNvPr id="217" name="Google Shape;217;p37"/>
          <p:cNvSpPr/>
          <p:nvPr/>
        </p:nvSpPr>
        <p:spPr>
          <a:xfrm>
            <a:off x="-15725" y="-1"/>
            <a:ext cx="6954600" cy="5143500"/>
          </a:xfrm>
          <a:prstGeom prst="rect">
            <a:avLst/>
          </a:prstGeom>
          <a:solidFill>
            <a:schemeClr val="dk1">
              <a:alpha val="70980"/>
            </a:schemeClr>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37"/>
          <p:cNvSpPr/>
          <p:nvPr/>
        </p:nvSpPr>
        <p:spPr>
          <a:xfrm rot="5400000">
            <a:off x="4375111" y="2548950"/>
            <a:ext cx="5143500" cy="45600"/>
          </a:xfrm>
          <a:prstGeom prst="rect">
            <a:avLst/>
          </a:prstGeom>
          <a:gradFill>
            <a:gsLst>
              <a:gs pos="0">
                <a:srgbClr val="E10178"/>
              </a:gs>
              <a:gs pos="50000">
                <a:srgbClr val="009CDF"/>
              </a:gs>
              <a:gs pos="100000">
                <a:srgbClr val="41A029"/>
              </a:gs>
            </a:gsLst>
            <a:lin ang="0" scaled="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chemeClr val="lt1"/>
              </a:solidFill>
              <a:latin typeface="Calibri"/>
              <a:ea typeface="Calibri"/>
              <a:cs typeface="Calibri"/>
              <a:sym typeface="Calibri"/>
            </a:endParaRPr>
          </a:p>
        </p:txBody>
      </p:sp>
      <p:sp>
        <p:nvSpPr>
          <p:cNvPr id="219" name="Google Shape;219;p37"/>
          <p:cNvSpPr txBox="1"/>
          <p:nvPr/>
        </p:nvSpPr>
        <p:spPr>
          <a:xfrm>
            <a:off x="541450" y="3631175"/>
            <a:ext cx="6382500" cy="861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lt1"/>
                </a:solidFill>
                <a:latin typeface="Roboto"/>
                <a:ea typeface="Roboto"/>
                <a:cs typeface="Roboto"/>
                <a:sym typeface="Roboto"/>
              </a:rPr>
              <a:t>TH Corporate Action Sentinel</a:t>
            </a:r>
            <a:endParaRPr sz="2000">
              <a:solidFill>
                <a:schemeClr val="lt1"/>
              </a:solidFill>
              <a:latin typeface="Roboto"/>
              <a:ea typeface="Roboto"/>
              <a:cs typeface="Roboto"/>
              <a:sym typeface="Roboto"/>
            </a:endParaRPr>
          </a:p>
          <a:p>
            <a:pPr marL="0" lvl="0" indent="0" algn="l" rtl="0">
              <a:lnSpc>
                <a:spcPct val="115000"/>
              </a:lnSpc>
              <a:spcBef>
                <a:spcPts val="1200"/>
              </a:spcBef>
              <a:spcAft>
                <a:spcPts val="1200"/>
              </a:spcAft>
              <a:buSzPts val="1100"/>
              <a:buNone/>
            </a:pPr>
            <a:r>
              <a:rPr lang="en" sz="2000">
                <a:solidFill>
                  <a:srgbClr val="00B0F0"/>
                </a:solidFill>
                <a:latin typeface="Roboto"/>
                <a:ea typeface="Roboto"/>
                <a:cs typeface="Roboto"/>
                <a:sym typeface="Roboto"/>
              </a:rPr>
              <a:t>Identify. Analyse. Execute.</a:t>
            </a:r>
            <a:endParaRPr sz="2000">
              <a:solidFill>
                <a:srgbClr val="00B0F0"/>
              </a:solidFill>
              <a:latin typeface="Roboto"/>
              <a:ea typeface="Roboto"/>
              <a:cs typeface="Roboto"/>
              <a:sym typeface="Roboto"/>
            </a:endParaRPr>
          </a:p>
        </p:txBody>
      </p:sp>
      <p:pic>
        <p:nvPicPr>
          <p:cNvPr id="220" name="Google Shape;220;p37"/>
          <p:cNvPicPr preferRelativeResize="0"/>
          <p:nvPr/>
        </p:nvPicPr>
        <p:blipFill rotWithShape="1">
          <a:blip r:embed="rId5">
            <a:alphaModFix/>
          </a:blip>
          <a:srcRect/>
          <a:stretch/>
        </p:blipFill>
        <p:spPr>
          <a:xfrm>
            <a:off x="2284126" y="1013652"/>
            <a:ext cx="2693452" cy="1558100"/>
          </a:xfrm>
          <a:prstGeom prst="rect">
            <a:avLst/>
          </a:prstGeom>
          <a:noFill/>
          <a:ln>
            <a:noFill/>
          </a:ln>
        </p:spPr>
      </p:pic>
      <p:sp>
        <p:nvSpPr>
          <p:cNvPr id="221" name="Google Shape;221;p37"/>
          <p:cNvSpPr txBox="1"/>
          <p:nvPr/>
        </p:nvSpPr>
        <p:spPr>
          <a:xfrm>
            <a:off x="3526975" y="3469825"/>
            <a:ext cx="4702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
        <p:nvSpPr>
          <p:cNvPr id="222" name="Google Shape;222;p37"/>
          <p:cNvSpPr txBox="1"/>
          <p:nvPr/>
        </p:nvSpPr>
        <p:spPr>
          <a:xfrm>
            <a:off x="2824200" y="2038625"/>
            <a:ext cx="3660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chemeClr val="lt1"/>
                </a:solidFill>
                <a:latin typeface="Roboto"/>
                <a:ea typeface="Roboto"/>
                <a:cs typeface="Roboto"/>
                <a:sym typeface="Roboto"/>
              </a:rPr>
              <a:t>UNICORNS 🦄</a:t>
            </a:r>
            <a:endParaRPr sz="2400">
              <a:solidFill>
                <a:schemeClr val="lt1"/>
              </a:solidFill>
              <a:latin typeface="Roboto"/>
              <a:ea typeface="Roboto"/>
              <a:cs typeface="Roboto"/>
              <a:sym typeface="Roboto"/>
            </a:endParaRPr>
          </a:p>
        </p:txBody>
      </p:sp>
      <p:sp>
        <p:nvSpPr>
          <p:cNvPr id="223" name="Google Shape;223;p37"/>
          <p:cNvSpPr txBox="1"/>
          <p:nvPr/>
        </p:nvSpPr>
        <p:spPr>
          <a:xfrm>
            <a:off x="6969750" y="3092375"/>
            <a:ext cx="2319300" cy="193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500">
                <a:solidFill>
                  <a:schemeClr val="lt1"/>
                </a:solidFill>
                <a:latin typeface="Roboto"/>
                <a:ea typeface="Roboto"/>
                <a:cs typeface="Roboto"/>
                <a:sym typeface="Roboto"/>
              </a:rPr>
              <a:t>The Unicorns:</a:t>
            </a:r>
            <a:endParaRPr sz="1500">
              <a:solidFill>
                <a:schemeClr val="lt1"/>
              </a:solidFill>
              <a:latin typeface="Roboto"/>
              <a:ea typeface="Roboto"/>
              <a:cs typeface="Roboto"/>
              <a:sym typeface="Roboto"/>
            </a:endParaRPr>
          </a:p>
          <a:p>
            <a:pPr marL="0" lvl="0" indent="457200" algn="l" rtl="0">
              <a:lnSpc>
                <a:spcPct val="100000"/>
              </a:lnSpc>
              <a:spcBef>
                <a:spcPts val="0"/>
              </a:spcBef>
              <a:spcAft>
                <a:spcPts val="0"/>
              </a:spcAft>
              <a:buSzPts val="1100"/>
              <a:buNone/>
            </a:pPr>
            <a:r>
              <a:rPr lang="en" sz="1500">
                <a:solidFill>
                  <a:srgbClr val="00B0F0"/>
                </a:solidFill>
                <a:latin typeface="Roboto"/>
                <a:ea typeface="Roboto"/>
                <a:cs typeface="Roboto"/>
                <a:sym typeface="Roboto"/>
              </a:rPr>
              <a:t>Aleix Cuevas</a:t>
            </a:r>
            <a:endParaRPr sz="1500">
              <a:solidFill>
                <a:srgbClr val="00B0F0"/>
              </a:solidFill>
              <a:latin typeface="Roboto"/>
              <a:ea typeface="Roboto"/>
              <a:cs typeface="Roboto"/>
              <a:sym typeface="Roboto"/>
            </a:endParaRPr>
          </a:p>
          <a:p>
            <a:pPr marL="0" lvl="0" indent="457200" algn="l" rtl="0">
              <a:spcBef>
                <a:spcPts val="0"/>
              </a:spcBef>
              <a:spcAft>
                <a:spcPts val="0"/>
              </a:spcAft>
              <a:buClr>
                <a:schemeClr val="dk1"/>
              </a:buClr>
              <a:buSzPts val="1100"/>
              <a:buFont typeface="Arial"/>
              <a:buNone/>
            </a:pPr>
            <a:r>
              <a:rPr lang="en" sz="1500">
                <a:solidFill>
                  <a:srgbClr val="00B0F0"/>
                </a:solidFill>
                <a:latin typeface="Roboto"/>
                <a:ea typeface="Roboto"/>
                <a:cs typeface="Roboto"/>
                <a:sym typeface="Roboto"/>
              </a:rPr>
              <a:t>Aleix Revilla</a:t>
            </a:r>
            <a:endParaRPr sz="1500">
              <a:solidFill>
                <a:srgbClr val="00B0F0"/>
              </a:solidFill>
              <a:latin typeface="Roboto"/>
              <a:ea typeface="Roboto"/>
              <a:cs typeface="Roboto"/>
              <a:sym typeface="Roboto"/>
            </a:endParaRPr>
          </a:p>
          <a:p>
            <a:pPr marL="0" lvl="0" indent="457200" algn="l" rtl="0">
              <a:lnSpc>
                <a:spcPct val="100000"/>
              </a:lnSpc>
              <a:spcBef>
                <a:spcPts val="0"/>
              </a:spcBef>
              <a:spcAft>
                <a:spcPts val="0"/>
              </a:spcAft>
              <a:buSzPts val="1100"/>
              <a:buNone/>
            </a:pPr>
            <a:r>
              <a:rPr lang="en" sz="1500">
                <a:solidFill>
                  <a:srgbClr val="00B0F0"/>
                </a:solidFill>
                <a:latin typeface="Roboto"/>
                <a:ea typeface="Roboto"/>
                <a:cs typeface="Roboto"/>
                <a:sym typeface="Roboto"/>
              </a:rPr>
              <a:t>Arnau Oller</a:t>
            </a:r>
            <a:endParaRPr sz="1500">
              <a:solidFill>
                <a:srgbClr val="00B0F0"/>
              </a:solidFill>
              <a:latin typeface="Roboto"/>
              <a:ea typeface="Roboto"/>
              <a:cs typeface="Roboto"/>
              <a:sym typeface="Roboto"/>
            </a:endParaRPr>
          </a:p>
          <a:p>
            <a:pPr marL="0" lvl="0" indent="457200" algn="l" rtl="0">
              <a:spcBef>
                <a:spcPts val="0"/>
              </a:spcBef>
              <a:spcAft>
                <a:spcPts val="0"/>
              </a:spcAft>
              <a:buSzPts val="1100"/>
              <a:buNone/>
            </a:pPr>
            <a:r>
              <a:rPr lang="en" sz="1500">
                <a:solidFill>
                  <a:srgbClr val="00B0F0"/>
                </a:solidFill>
                <a:latin typeface="Roboto"/>
                <a:ea typeface="Roboto"/>
                <a:cs typeface="Roboto"/>
                <a:sym typeface="Roboto"/>
              </a:rPr>
              <a:t>Georgina Tarrés</a:t>
            </a:r>
            <a:endParaRPr sz="1500">
              <a:solidFill>
                <a:srgbClr val="00B0F0"/>
              </a:solidFill>
              <a:latin typeface="Roboto"/>
              <a:ea typeface="Roboto"/>
              <a:cs typeface="Roboto"/>
              <a:sym typeface="Roboto"/>
            </a:endParaRPr>
          </a:p>
          <a:p>
            <a:pPr marL="0" lvl="0" indent="457200" algn="l" rtl="0">
              <a:spcBef>
                <a:spcPts val="0"/>
              </a:spcBef>
              <a:spcAft>
                <a:spcPts val="0"/>
              </a:spcAft>
              <a:buClr>
                <a:schemeClr val="dk1"/>
              </a:buClr>
              <a:buSzPts val="1100"/>
              <a:buFont typeface="Arial"/>
              <a:buNone/>
            </a:pPr>
            <a:r>
              <a:rPr lang="en" sz="1500">
                <a:solidFill>
                  <a:srgbClr val="00B0F0"/>
                </a:solidFill>
                <a:latin typeface="Roboto"/>
                <a:ea typeface="Roboto"/>
                <a:cs typeface="Roboto"/>
                <a:sym typeface="Roboto"/>
              </a:rPr>
              <a:t>Jan Baserba</a:t>
            </a:r>
            <a:endParaRPr sz="1500">
              <a:solidFill>
                <a:srgbClr val="00B0F0"/>
              </a:solidFill>
              <a:latin typeface="Roboto"/>
              <a:ea typeface="Roboto"/>
              <a:cs typeface="Roboto"/>
              <a:sym typeface="Roboto"/>
            </a:endParaRPr>
          </a:p>
          <a:p>
            <a:pPr marL="0" lvl="0" indent="457200" algn="l" rtl="0">
              <a:lnSpc>
                <a:spcPct val="100000"/>
              </a:lnSpc>
              <a:spcBef>
                <a:spcPts val="0"/>
              </a:spcBef>
              <a:spcAft>
                <a:spcPts val="0"/>
              </a:spcAft>
              <a:buSzPts val="1100"/>
              <a:buNone/>
            </a:pPr>
            <a:r>
              <a:rPr lang="en" sz="1500">
                <a:solidFill>
                  <a:srgbClr val="00B0F0"/>
                </a:solidFill>
                <a:latin typeface="Roboto"/>
                <a:ea typeface="Roboto"/>
                <a:cs typeface="Roboto"/>
                <a:sym typeface="Roboto"/>
              </a:rPr>
              <a:t>Lucía Cortés</a:t>
            </a:r>
            <a:endParaRPr sz="1500">
              <a:solidFill>
                <a:srgbClr val="00B0F0"/>
              </a:solidFill>
              <a:latin typeface="Roboto"/>
              <a:ea typeface="Roboto"/>
              <a:cs typeface="Roboto"/>
              <a:sym typeface="Roboto"/>
            </a:endParaRPr>
          </a:p>
          <a:p>
            <a:pPr marL="0" lvl="0" indent="457200" algn="l" rtl="0">
              <a:lnSpc>
                <a:spcPct val="100000"/>
              </a:lnSpc>
              <a:spcBef>
                <a:spcPts val="0"/>
              </a:spcBef>
              <a:spcAft>
                <a:spcPts val="0"/>
              </a:spcAft>
              <a:buSzPts val="1100"/>
              <a:buNone/>
            </a:pPr>
            <a:r>
              <a:rPr lang="en" sz="1500">
                <a:solidFill>
                  <a:srgbClr val="00B0F0"/>
                </a:solidFill>
                <a:latin typeface="Roboto"/>
                <a:ea typeface="Roboto"/>
                <a:cs typeface="Roboto"/>
                <a:sym typeface="Roboto"/>
              </a:rPr>
              <a:t>Roger Pérez</a:t>
            </a:r>
            <a:endParaRPr sz="1500">
              <a:solidFill>
                <a:srgbClr val="00B0F0"/>
              </a:solidFill>
              <a:latin typeface="Roboto"/>
              <a:ea typeface="Roboto"/>
              <a:cs typeface="Roboto"/>
              <a:sym typeface="Roboto"/>
            </a:endParaRPr>
          </a:p>
        </p:txBody>
      </p:sp>
      <p:pic>
        <p:nvPicPr>
          <p:cNvPr id="224" name="Google Shape;224;p37"/>
          <p:cNvPicPr preferRelativeResize="0"/>
          <p:nvPr/>
        </p:nvPicPr>
        <p:blipFill>
          <a:blip r:embed="rId6">
            <a:alphaModFix/>
          </a:blip>
          <a:stretch>
            <a:fillRect/>
          </a:stretch>
        </p:blipFill>
        <p:spPr>
          <a:xfrm>
            <a:off x="6985700" y="229154"/>
            <a:ext cx="1911726" cy="31989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alpha val="9800"/>
          </a:schemeClr>
        </a:solidFill>
        <a:effectLst/>
      </p:bgPr>
    </p:bg>
    <p:spTree>
      <p:nvGrpSpPr>
        <p:cNvPr id="1" name="Shape 228"/>
        <p:cNvGrpSpPr/>
        <p:nvPr/>
      </p:nvGrpSpPr>
      <p:grpSpPr>
        <a:xfrm>
          <a:off x="0" y="0"/>
          <a:ext cx="0" cy="0"/>
          <a:chOff x="0" y="0"/>
          <a:chExt cx="0" cy="0"/>
        </a:xfrm>
      </p:grpSpPr>
      <p:sp>
        <p:nvSpPr>
          <p:cNvPr id="229" name="Google Shape;229;p38"/>
          <p:cNvSpPr txBox="1"/>
          <p:nvPr/>
        </p:nvSpPr>
        <p:spPr>
          <a:xfrm>
            <a:off x="8025466" y="4705179"/>
            <a:ext cx="4611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000" b="1">
                <a:solidFill>
                  <a:schemeClr val="lt1"/>
                </a:solidFill>
                <a:latin typeface="Roboto"/>
                <a:ea typeface="Roboto"/>
                <a:cs typeface="Roboto"/>
                <a:sym typeface="Roboto"/>
              </a:rPr>
              <a:t>2</a:t>
            </a:r>
            <a:endParaRPr sz="1000" b="1">
              <a:solidFill>
                <a:schemeClr val="lt1"/>
              </a:solidFill>
              <a:latin typeface="Roboto"/>
              <a:ea typeface="Roboto"/>
              <a:cs typeface="Roboto"/>
              <a:sym typeface="Roboto"/>
            </a:endParaRPr>
          </a:p>
        </p:txBody>
      </p:sp>
      <p:cxnSp>
        <p:nvCxnSpPr>
          <p:cNvPr id="230" name="Google Shape;230;p38"/>
          <p:cNvCxnSpPr/>
          <p:nvPr/>
        </p:nvCxnSpPr>
        <p:spPr>
          <a:xfrm>
            <a:off x="0" y="1113961"/>
            <a:ext cx="2947200" cy="2915700"/>
          </a:xfrm>
          <a:prstGeom prst="bentConnector3">
            <a:avLst>
              <a:gd name="adj1" fmla="val 100143"/>
            </a:avLst>
          </a:prstGeom>
          <a:noFill/>
          <a:ln w="12700" cap="flat" cmpd="sng">
            <a:solidFill>
              <a:srgbClr val="E10178"/>
            </a:solidFill>
            <a:prstDash val="solid"/>
            <a:miter lim="800000"/>
            <a:headEnd type="none" w="sm" len="sm"/>
            <a:tailEnd type="none" w="sm" len="sm"/>
          </a:ln>
        </p:spPr>
      </p:cxnSp>
      <p:sp>
        <p:nvSpPr>
          <p:cNvPr id="231" name="Google Shape;231;p38"/>
          <p:cNvSpPr/>
          <p:nvPr/>
        </p:nvSpPr>
        <p:spPr>
          <a:xfrm>
            <a:off x="2704298" y="1450734"/>
            <a:ext cx="486000" cy="486000"/>
          </a:xfrm>
          <a:prstGeom prst="ellipse">
            <a:avLst/>
          </a:prstGeom>
          <a:solidFill>
            <a:srgbClr val="262626"/>
          </a:solidFill>
          <a:ln w="12700" cap="flat" cmpd="sng">
            <a:solidFill>
              <a:srgbClr val="009CD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 name="Google Shape;232;p38"/>
          <p:cNvSpPr/>
          <p:nvPr/>
        </p:nvSpPr>
        <p:spPr>
          <a:xfrm>
            <a:off x="2704298" y="3587409"/>
            <a:ext cx="486000" cy="486000"/>
          </a:xfrm>
          <a:prstGeom prst="ellipse">
            <a:avLst/>
          </a:prstGeom>
          <a:solidFill>
            <a:srgbClr val="262626"/>
          </a:solidFill>
          <a:ln w="12700" cap="flat" cmpd="sng">
            <a:solidFill>
              <a:srgbClr val="41A02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 name="Google Shape;233;p38"/>
          <p:cNvSpPr txBox="1"/>
          <p:nvPr/>
        </p:nvSpPr>
        <p:spPr>
          <a:xfrm>
            <a:off x="358275" y="1450725"/>
            <a:ext cx="2298300" cy="3294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300" b="1">
                <a:solidFill>
                  <a:srgbClr val="E10178"/>
                </a:solidFill>
                <a:latin typeface="Roboto"/>
                <a:ea typeface="Roboto"/>
                <a:cs typeface="Roboto"/>
                <a:sym typeface="Roboto"/>
              </a:rPr>
              <a:t>The FINOS Common Domain Model (CDM) </a:t>
            </a:r>
            <a:r>
              <a:rPr lang="en" sz="1300">
                <a:solidFill>
                  <a:schemeClr val="lt1"/>
                </a:solidFill>
                <a:latin typeface="Roboto Light"/>
                <a:ea typeface="Roboto Light"/>
                <a:cs typeface="Roboto Light"/>
                <a:sym typeface="Roboto Light"/>
              </a:rPr>
              <a:t>is a standardized, machine-readable framework for trade lifecycle events, enabling automation and interoperability across financial systems.</a:t>
            </a:r>
            <a:endParaRPr sz="1300">
              <a:solidFill>
                <a:schemeClr val="lt1"/>
              </a:solidFill>
              <a:latin typeface="Roboto Light"/>
              <a:ea typeface="Roboto Light"/>
              <a:cs typeface="Roboto Light"/>
              <a:sym typeface="Roboto Light"/>
            </a:endParaRPr>
          </a:p>
          <a:p>
            <a:pPr marL="0" marR="0" lvl="0" indent="0" algn="l" rtl="0">
              <a:spcBef>
                <a:spcPts val="0"/>
              </a:spcBef>
              <a:spcAft>
                <a:spcPts val="0"/>
              </a:spcAft>
              <a:buNone/>
            </a:pPr>
            <a:endParaRPr sz="1300">
              <a:solidFill>
                <a:schemeClr val="lt1"/>
              </a:solidFill>
              <a:latin typeface="Roboto Light"/>
              <a:ea typeface="Roboto Light"/>
              <a:cs typeface="Roboto Light"/>
              <a:sym typeface="Roboto Light"/>
            </a:endParaRPr>
          </a:p>
          <a:p>
            <a:pPr marL="0" lvl="0" indent="0" algn="l" rtl="0">
              <a:spcBef>
                <a:spcPts val="0"/>
              </a:spcBef>
              <a:spcAft>
                <a:spcPts val="0"/>
              </a:spcAft>
              <a:buNone/>
            </a:pPr>
            <a:r>
              <a:rPr lang="en" sz="1300" b="1">
                <a:solidFill>
                  <a:srgbClr val="E10178"/>
                </a:solidFill>
                <a:latin typeface="Roboto"/>
                <a:ea typeface="Roboto"/>
                <a:cs typeface="Roboto"/>
                <a:sym typeface="Roboto"/>
              </a:rPr>
              <a:t>TradeHeader</a:t>
            </a:r>
            <a:r>
              <a:rPr lang="en" sz="1300">
                <a:solidFill>
                  <a:schemeClr val="lt1"/>
                </a:solidFill>
                <a:latin typeface="Roboto Light"/>
                <a:ea typeface="Roboto Light"/>
                <a:cs typeface="Roboto Light"/>
                <a:sym typeface="Roboto Light"/>
              </a:rPr>
              <a:t> specializes in leveraging CDM to streamline trade processing, ensuring seamless integration, validation, and automation of financial transactions.</a:t>
            </a:r>
            <a:endParaRPr sz="1300"/>
          </a:p>
        </p:txBody>
      </p:sp>
      <p:sp>
        <p:nvSpPr>
          <p:cNvPr id="234" name="Google Shape;234;p38"/>
          <p:cNvSpPr txBox="1"/>
          <p:nvPr/>
        </p:nvSpPr>
        <p:spPr>
          <a:xfrm>
            <a:off x="3413257" y="1287209"/>
            <a:ext cx="3665700" cy="169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300" b="1">
                <a:solidFill>
                  <a:srgbClr val="009CDF"/>
                </a:solidFill>
                <a:latin typeface="Roboto"/>
                <a:ea typeface="Roboto"/>
                <a:cs typeface="Roboto"/>
                <a:sym typeface="Roboto"/>
              </a:rPr>
              <a:t>However</a:t>
            </a:r>
            <a:r>
              <a:rPr lang="en" sz="1300">
                <a:solidFill>
                  <a:schemeClr val="lt1"/>
                </a:solidFill>
                <a:latin typeface="Roboto Light"/>
                <a:ea typeface="Roboto Light"/>
                <a:cs typeface="Roboto Light"/>
                <a:sym typeface="Roboto Light"/>
              </a:rPr>
              <a:t>, financial institutions face significant challenges due to </a:t>
            </a:r>
            <a:r>
              <a:rPr lang="en" sz="1300" b="1">
                <a:solidFill>
                  <a:srgbClr val="009CDF"/>
                </a:solidFill>
                <a:latin typeface="Roboto"/>
                <a:ea typeface="Roboto"/>
                <a:cs typeface="Roboto"/>
                <a:sym typeface="Roboto"/>
              </a:rPr>
              <a:t>high trade volumes </a:t>
            </a:r>
            <a:r>
              <a:rPr lang="en" sz="1300">
                <a:solidFill>
                  <a:schemeClr val="lt1"/>
                </a:solidFill>
                <a:latin typeface="Roboto Light"/>
                <a:ea typeface="Roboto Light"/>
                <a:cs typeface="Roboto Light"/>
                <a:sym typeface="Roboto Light"/>
              </a:rPr>
              <a:t>and </a:t>
            </a:r>
            <a:r>
              <a:rPr lang="en" sz="1300" b="1">
                <a:solidFill>
                  <a:srgbClr val="009CDF"/>
                </a:solidFill>
                <a:latin typeface="Roboto"/>
                <a:ea typeface="Roboto"/>
                <a:cs typeface="Roboto"/>
                <a:sym typeface="Roboto"/>
              </a:rPr>
              <a:t>fragmented data sources</a:t>
            </a:r>
            <a:r>
              <a:rPr lang="en" sz="1300">
                <a:solidFill>
                  <a:schemeClr val="lt1"/>
                </a:solidFill>
                <a:latin typeface="Roboto Light"/>
                <a:ea typeface="Roboto Light"/>
                <a:cs typeface="Roboto Light"/>
                <a:sym typeface="Roboto Light"/>
              </a:rPr>
              <a:t>. </a:t>
            </a:r>
            <a:endParaRPr sz="1300">
              <a:solidFill>
                <a:schemeClr val="lt1"/>
              </a:solidFill>
              <a:latin typeface="Roboto Light"/>
              <a:ea typeface="Roboto Light"/>
              <a:cs typeface="Roboto Light"/>
              <a:sym typeface="Roboto Light"/>
            </a:endParaRPr>
          </a:p>
          <a:p>
            <a:pPr marL="0" marR="0" lvl="0" indent="0" algn="l" rtl="0">
              <a:spcBef>
                <a:spcPts val="0"/>
              </a:spcBef>
              <a:spcAft>
                <a:spcPts val="0"/>
              </a:spcAft>
              <a:buNone/>
            </a:pPr>
            <a:endParaRPr sz="1300">
              <a:solidFill>
                <a:schemeClr val="lt1"/>
              </a:solidFill>
              <a:latin typeface="Roboto Light"/>
              <a:ea typeface="Roboto Light"/>
              <a:cs typeface="Roboto Light"/>
              <a:sym typeface="Roboto Light"/>
            </a:endParaRPr>
          </a:p>
          <a:p>
            <a:pPr marL="0" marR="0" lvl="0" indent="0" algn="l" rtl="0">
              <a:spcBef>
                <a:spcPts val="0"/>
              </a:spcBef>
              <a:spcAft>
                <a:spcPts val="0"/>
              </a:spcAft>
              <a:buNone/>
            </a:pPr>
            <a:r>
              <a:rPr lang="en" sz="1300">
                <a:solidFill>
                  <a:schemeClr val="lt1"/>
                </a:solidFill>
                <a:latin typeface="Roboto Light"/>
                <a:ea typeface="Roboto Light"/>
                <a:cs typeface="Roboto Light"/>
                <a:sym typeface="Roboto Light"/>
              </a:rPr>
              <a:t>With millions of trades processed daily across multiple asset classes, firms struggle to synchronize </a:t>
            </a:r>
            <a:r>
              <a:rPr lang="en" sz="1300" b="1">
                <a:solidFill>
                  <a:srgbClr val="009CDF"/>
                </a:solidFill>
                <a:latin typeface="Roboto"/>
                <a:ea typeface="Roboto"/>
                <a:cs typeface="Roboto"/>
                <a:sym typeface="Roboto"/>
              </a:rPr>
              <a:t>news-driven external events like</a:t>
            </a:r>
            <a:r>
              <a:rPr lang="en" sz="1300">
                <a:solidFill>
                  <a:schemeClr val="lt1"/>
                </a:solidFill>
                <a:latin typeface="Roboto Light"/>
                <a:ea typeface="Roboto Light"/>
                <a:cs typeface="Roboto Light"/>
                <a:sym typeface="Roboto Light"/>
              </a:rPr>
              <a:t> </a:t>
            </a:r>
            <a:r>
              <a:rPr lang="en" sz="1300" b="1">
                <a:solidFill>
                  <a:srgbClr val="009CDF"/>
                </a:solidFill>
                <a:latin typeface="Roboto"/>
                <a:ea typeface="Roboto"/>
                <a:cs typeface="Roboto"/>
                <a:sym typeface="Roboto"/>
              </a:rPr>
              <a:t>corporate actions</a:t>
            </a:r>
            <a:r>
              <a:rPr lang="en" sz="1300">
                <a:solidFill>
                  <a:schemeClr val="lt1"/>
                </a:solidFill>
                <a:latin typeface="Roboto Light"/>
                <a:ea typeface="Roboto Light"/>
                <a:cs typeface="Roboto Light"/>
                <a:sym typeface="Roboto Light"/>
              </a:rPr>
              <a:t> with their internal trade data.</a:t>
            </a:r>
            <a:endParaRPr sz="1300">
              <a:solidFill>
                <a:schemeClr val="lt1"/>
              </a:solidFill>
              <a:latin typeface="Roboto Light"/>
              <a:ea typeface="Roboto Light"/>
              <a:cs typeface="Roboto Light"/>
              <a:sym typeface="Roboto Light"/>
            </a:endParaRPr>
          </a:p>
        </p:txBody>
      </p:sp>
      <p:sp>
        <p:nvSpPr>
          <p:cNvPr id="235" name="Google Shape;235;p38"/>
          <p:cNvSpPr txBox="1"/>
          <p:nvPr/>
        </p:nvSpPr>
        <p:spPr>
          <a:xfrm>
            <a:off x="3476700" y="3382875"/>
            <a:ext cx="3746100" cy="1077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600" b="1">
                <a:solidFill>
                  <a:srgbClr val="41A029"/>
                </a:solidFill>
                <a:latin typeface="Roboto"/>
                <a:ea typeface="Roboto"/>
                <a:cs typeface="Roboto"/>
                <a:sym typeface="Roboto"/>
              </a:rPr>
              <a:t>The lack of standardized integration</a:t>
            </a:r>
            <a:r>
              <a:rPr lang="en" sz="1600">
                <a:solidFill>
                  <a:schemeClr val="lt1"/>
                </a:solidFill>
                <a:latin typeface="Roboto"/>
                <a:ea typeface="Roboto"/>
                <a:cs typeface="Roboto"/>
                <a:sym typeface="Roboto"/>
              </a:rPr>
              <a:t> requires </a:t>
            </a:r>
            <a:r>
              <a:rPr lang="en" sz="1600" b="1">
                <a:solidFill>
                  <a:srgbClr val="41A029"/>
                </a:solidFill>
                <a:latin typeface="Roboto"/>
                <a:ea typeface="Roboto"/>
                <a:cs typeface="Roboto"/>
                <a:sym typeface="Roboto"/>
              </a:rPr>
              <a:t>manual intervention</a:t>
            </a:r>
            <a:r>
              <a:rPr lang="en" sz="1600">
                <a:solidFill>
                  <a:schemeClr val="lt1"/>
                </a:solidFill>
                <a:latin typeface="Roboto"/>
                <a:ea typeface="Roboto"/>
                <a:cs typeface="Roboto"/>
                <a:sym typeface="Roboto"/>
              </a:rPr>
              <a:t>, leading to </a:t>
            </a:r>
            <a:r>
              <a:rPr lang="en" sz="1600" b="1">
                <a:solidFill>
                  <a:srgbClr val="41A029"/>
                </a:solidFill>
                <a:latin typeface="Roboto"/>
                <a:ea typeface="Roboto"/>
                <a:cs typeface="Roboto"/>
                <a:sym typeface="Roboto"/>
              </a:rPr>
              <a:t>errors, inefficiencies and delays</a:t>
            </a:r>
            <a:r>
              <a:rPr lang="en" sz="1600">
                <a:solidFill>
                  <a:schemeClr val="lt1"/>
                </a:solidFill>
                <a:latin typeface="Roboto"/>
                <a:ea typeface="Roboto"/>
                <a:cs typeface="Roboto"/>
                <a:sym typeface="Roboto"/>
              </a:rPr>
              <a:t> in critical decision making.</a:t>
            </a:r>
            <a:endParaRPr sz="1600">
              <a:solidFill>
                <a:schemeClr val="lt1"/>
              </a:solidFill>
              <a:latin typeface="Roboto"/>
              <a:ea typeface="Roboto"/>
              <a:cs typeface="Roboto"/>
              <a:sym typeface="Roboto"/>
            </a:endParaRPr>
          </a:p>
        </p:txBody>
      </p:sp>
      <p:pic>
        <p:nvPicPr>
          <p:cNvPr id="236" name="Google Shape;236;p38"/>
          <p:cNvPicPr preferRelativeResize="0"/>
          <p:nvPr/>
        </p:nvPicPr>
        <p:blipFill rotWithShape="1">
          <a:blip r:embed="rId3">
            <a:alphaModFix/>
          </a:blip>
          <a:srcRect/>
          <a:stretch/>
        </p:blipFill>
        <p:spPr>
          <a:xfrm>
            <a:off x="2808888" y="3719480"/>
            <a:ext cx="230519" cy="230519"/>
          </a:xfrm>
          <a:prstGeom prst="rect">
            <a:avLst/>
          </a:prstGeom>
          <a:noFill/>
          <a:ln>
            <a:noFill/>
          </a:ln>
        </p:spPr>
      </p:pic>
      <p:sp>
        <p:nvSpPr>
          <p:cNvPr id="237" name="Google Shape;237;p38"/>
          <p:cNvSpPr txBox="1"/>
          <p:nvPr/>
        </p:nvSpPr>
        <p:spPr>
          <a:xfrm>
            <a:off x="453369" y="176732"/>
            <a:ext cx="7122000" cy="708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 sz="2000" b="1">
                <a:solidFill>
                  <a:schemeClr val="lt1"/>
                </a:solidFill>
                <a:latin typeface="Roboto"/>
                <a:ea typeface="Roboto"/>
                <a:cs typeface="Roboto"/>
                <a:sym typeface="Roboto"/>
              </a:rPr>
              <a:t>The Challenge </a:t>
            </a:r>
            <a:endParaRPr sz="2000" b="1">
              <a:solidFill>
                <a:schemeClr val="lt1"/>
              </a:solidFill>
              <a:latin typeface="Roboto"/>
              <a:ea typeface="Roboto"/>
              <a:cs typeface="Roboto"/>
              <a:sym typeface="Roboto"/>
            </a:endParaRPr>
          </a:p>
          <a:p>
            <a:pPr marL="0" lvl="0" indent="0" algn="l" rtl="0">
              <a:spcBef>
                <a:spcPts val="0"/>
              </a:spcBef>
              <a:spcAft>
                <a:spcPts val="0"/>
              </a:spcAft>
              <a:buNone/>
            </a:pPr>
            <a:r>
              <a:rPr lang="en" sz="2000" b="1">
                <a:solidFill>
                  <a:schemeClr val="accent5"/>
                </a:solidFill>
                <a:latin typeface="Roboto"/>
                <a:ea typeface="Roboto"/>
                <a:cs typeface="Roboto"/>
                <a:sym typeface="Roboto"/>
              </a:rPr>
              <a:t>The Complexity of Corporate Actions in Financial Markets</a:t>
            </a:r>
            <a:endParaRPr sz="2000" b="1">
              <a:solidFill>
                <a:schemeClr val="accent5"/>
              </a:solidFill>
              <a:latin typeface="Roboto"/>
              <a:ea typeface="Roboto"/>
              <a:cs typeface="Roboto"/>
              <a:sym typeface="Roboto"/>
            </a:endParaRPr>
          </a:p>
        </p:txBody>
      </p:sp>
      <p:grpSp>
        <p:nvGrpSpPr>
          <p:cNvPr id="238" name="Google Shape;238;p38"/>
          <p:cNvGrpSpPr/>
          <p:nvPr/>
        </p:nvGrpSpPr>
        <p:grpSpPr>
          <a:xfrm>
            <a:off x="143351" y="176718"/>
            <a:ext cx="310031" cy="310030"/>
            <a:chOff x="133451" y="150168"/>
            <a:chExt cx="310031" cy="310030"/>
          </a:xfrm>
        </p:grpSpPr>
        <p:sp>
          <p:nvSpPr>
            <p:cNvPr id="239" name="Google Shape;239;p38"/>
            <p:cNvSpPr/>
            <p:nvPr/>
          </p:nvSpPr>
          <p:spPr>
            <a:xfrm>
              <a:off x="133451" y="150168"/>
              <a:ext cx="129179" cy="167933"/>
            </a:xfrm>
            <a:custGeom>
              <a:avLst/>
              <a:gdLst/>
              <a:ahLst/>
              <a:cxnLst/>
              <a:rect l="l" t="t" r="r" b="b"/>
              <a:pathLst>
                <a:path w="129179" h="167933" extrusionOk="0">
                  <a:moveTo>
                    <a:pt x="64590" y="167933"/>
                  </a:moveTo>
                  <a:cubicBezTo>
                    <a:pt x="62342" y="167933"/>
                    <a:pt x="60094" y="167158"/>
                    <a:pt x="58299" y="165608"/>
                  </a:cubicBezTo>
                  <a:cubicBezTo>
                    <a:pt x="55909" y="163567"/>
                    <a:pt x="0" y="115164"/>
                    <a:pt x="0" y="65404"/>
                  </a:cubicBezTo>
                  <a:cubicBezTo>
                    <a:pt x="0" y="29337"/>
                    <a:pt x="28975" y="0"/>
                    <a:pt x="64590" y="0"/>
                  </a:cubicBezTo>
                  <a:cubicBezTo>
                    <a:pt x="100205" y="0"/>
                    <a:pt x="129180" y="29337"/>
                    <a:pt x="129180" y="65404"/>
                  </a:cubicBezTo>
                  <a:cubicBezTo>
                    <a:pt x="129180" y="115177"/>
                    <a:pt x="73271" y="163580"/>
                    <a:pt x="70881" y="165608"/>
                  </a:cubicBezTo>
                  <a:cubicBezTo>
                    <a:pt x="69085" y="167158"/>
                    <a:pt x="66838" y="167933"/>
                    <a:pt x="64590" y="167933"/>
                  </a:cubicBezTo>
                  <a:close/>
                  <a:moveTo>
                    <a:pt x="64590" y="19377"/>
                  </a:moveTo>
                  <a:cubicBezTo>
                    <a:pt x="39658" y="19377"/>
                    <a:pt x="19377" y="40020"/>
                    <a:pt x="19377" y="65404"/>
                  </a:cubicBezTo>
                  <a:cubicBezTo>
                    <a:pt x="19377" y="97466"/>
                    <a:pt x="50845" y="131621"/>
                    <a:pt x="64590" y="145030"/>
                  </a:cubicBezTo>
                  <a:cubicBezTo>
                    <a:pt x="78335" y="131634"/>
                    <a:pt x="109803" y="97466"/>
                    <a:pt x="109803" y="65404"/>
                  </a:cubicBezTo>
                  <a:cubicBezTo>
                    <a:pt x="109803" y="40020"/>
                    <a:pt x="89521" y="19377"/>
                    <a:pt x="64590" y="19377"/>
                  </a:cubicBezTo>
                  <a:close/>
                </a:path>
              </a:pathLst>
            </a:custGeom>
            <a:gradFill>
              <a:gsLst>
                <a:gs pos="0">
                  <a:srgbClr val="E10178"/>
                </a:gs>
                <a:gs pos="50000">
                  <a:srgbClr val="009CDF"/>
                </a:gs>
                <a:gs pos="100000">
                  <a:srgbClr val="41A029"/>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38"/>
            <p:cNvSpPr/>
            <p:nvPr/>
          </p:nvSpPr>
          <p:spPr>
            <a:xfrm>
              <a:off x="172204" y="188921"/>
              <a:ext cx="51671" cy="51671"/>
            </a:xfrm>
            <a:custGeom>
              <a:avLst/>
              <a:gdLst/>
              <a:ahLst/>
              <a:cxnLst/>
              <a:rect l="l" t="t" r="r" b="b"/>
              <a:pathLst>
                <a:path w="51671" h="51671" extrusionOk="0">
                  <a:moveTo>
                    <a:pt x="25836" y="51672"/>
                  </a:moveTo>
                  <a:cubicBezTo>
                    <a:pt x="11587" y="51672"/>
                    <a:pt x="0" y="40084"/>
                    <a:pt x="0" y="25836"/>
                  </a:cubicBezTo>
                  <a:cubicBezTo>
                    <a:pt x="0" y="11587"/>
                    <a:pt x="11587" y="0"/>
                    <a:pt x="25836" y="0"/>
                  </a:cubicBezTo>
                  <a:cubicBezTo>
                    <a:pt x="40084" y="0"/>
                    <a:pt x="51672" y="11587"/>
                    <a:pt x="51672" y="25836"/>
                  </a:cubicBezTo>
                  <a:cubicBezTo>
                    <a:pt x="51672" y="40084"/>
                    <a:pt x="40084" y="51672"/>
                    <a:pt x="25836" y="51672"/>
                  </a:cubicBezTo>
                  <a:close/>
                  <a:moveTo>
                    <a:pt x="25836" y="19377"/>
                  </a:moveTo>
                  <a:cubicBezTo>
                    <a:pt x="22283" y="19377"/>
                    <a:pt x="19377" y="22271"/>
                    <a:pt x="19377" y="25836"/>
                  </a:cubicBezTo>
                  <a:cubicBezTo>
                    <a:pt x="19377" y="29401"/>
                    <a:pt x="22283" y="32295"/>
                    <a:pt x="25836" y="32295"/>
                  </a:cubicBezTo>
                  <a:cubicBezTo>
                    <a:pt x="29388" y="32295"/>
                    <a:pt x="32295" y="29401"/>
                    <a:pt x="32295" y="25836"/>
                  </a:cubicBezTo>
                  <a:cubicBezTo>
                    <a:pt x="32295" y="22271"/>
                    <a:pt x="29388" y="19377"/>
                    <a:pt x="25836" y="19377"/>
                  </a:cubicBezTo>
                  <a:close/>
                </a:path>
              </a:pathLst>
            </a:custGeom>
            <a:gradFill>
              <a:gsLst>
                <a:gs pos="0">
                  <a:srgbClr val="E10178"/>
                </a:gs>
                <a:gs pos="50000">
                  <a:srgbClr val="009CDF"/>
                </a:gs>
                <a:gs pos="100000">
                  <a:srgbClr val="41A029"/>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38"/>
            <p:cNvSpPr/>
            <p:nvPr/>
          </p:nvSpPr>
          <p:spPr>
            <a:xfrm>
              <a:off x="424105" y="292265"/>
              <a:ext cx="19376" cy="167933"/>
            </a:xfrm>
            <a:custGeom>
              <a:avLst/>
              <a:gdLst/>
              <a:ahLst/>
              <a:cxnLst/>
              <a:rect l="l" t="t" r="r" b="b"/>
              <a:pathLst>
                <a:path w="19376" h="167933" extrusionOk="0">
                  <a:moveTo>
                    <a:pt x="9688" y="167933"/>
                  </a:moveTo>
                  <a:cubicBezTo>
                    <a:pt x="4340" y="167933"/>
                    <a:pt x="0" y="163593"/>
                    <a:pt x="0" y="158245"/>
                  </a:cubicBezTo>
                  <a:lnTo>
                    <a:pt x="0" y="9688"/>
                  </a:lnTo>
                  <a:cubicBezTo>
                    <a:pt x="0" y="4340"/>
                    <a:pt x="4340" y="0"/>
                    <a:pt x="9688" y="0"/>
                  </a:cubicBezTo>
                  <a:cubicBezTo>
                    <a:pt x="15036" y="0"/>
                    <a:pt x="19377" y="4340"/>
                    <a:pt x="19377" y="9688"/>
                  </a:cubicBezTo>
                  <a:lnTo>
                    <a:pt x="19377" y="158245"/>
                  </a:lnTo>
                  <a:cubicBezTo>
                    <a:pt x="19377" y="163593"/>
                    <a:pt x="15036" y="167933"/>
                    <a:pt x="9688" y="167933"/>
                  </a:cubicBezTo>
                  <a:close/>
                </a:path>
              </a:pathLst>
            </a:custGeom>
            <a:gradFill>
              <a:gsLst>
                <a:gs pos="0">
                  <a:srgbClr val="E10178"/>
                </a:gs>
                <a:gs pos="50000">
                  <a:srgbClr val="009CDF"/>
                </a:gs>
                <a:gs pos="100000">
                  <a:srgbClr val="41A029"/>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38"/>
            <p:cNvSpPr/>
            <p:nvPr/>
          </p:nvSpPr>
          <p:spPr>
            <a:xfrm>
              <a:off x="327225" y="292265"/>
              <a:ext cx="116256" cy="90425"/>
            </a:xfrm>
            <a:custGeom>
              <a:avLst/>
              <a:gdLst/>
              <a:ahLst/>
              <a:cxnLst/>
              <a:rect l="l" t="t" r="r" b="b"/>
              <a:pathLst>
                <a:path w="116256" h="90425" extrusionOk="0">
                  <a:moveTo>
                    <a:pt x="106568" y="90426"/>
                  </a:moveTo>
                  <a:lnTo>
                    <a:pt x="9683" y="90426"/>
                  </a:lnTo>
                  <a:cubicBezTo>
                    <a:pt x="6041" y="90426"/>
                    <a:pt x="2708" y="88385"/>
                    <a:pt x="1054" y="85129"/>
                  </a:cubicBezTo>
                  <a:cubicBezTo>
                    <a:pt x="-599" y="81874"/>
                    <a:pt x="-289" y="77986"/>
                    <a:pt x="1855" y="75040"/>
                  </a:cubicBezTo>
                  <a:lnTo>
                    <a:pt x="23544" y="45213"/>
                  </a:lnTo>
                  <a:lnTo>
                    <a:pt x="1855" y="15385"/>
                  </a:lnTo>
                  <a:cubicBezTo>
                    <a:pt x="-289" y="12440"/>
                    <a:pt x="-586" y="8539"/>
                    <a:pt x="1054" y="5296"/>
                  </a:cubicBezTo>
                  <a:cubicBezTo>
                    <a:pt x="2695" y="2054"/>
                    <a:pt x="6041" y="0"/>
                    <a:pt x="9683" y="0"/>
                  </a:cubicBezTo>
                  <a:lnTo>
                    <a:pt x="106568" y="0"/>
                  </a:lnTo>
                  <a:cubicBezTo>
                    <a:pt x="111916" y="0"/>
                    <a:pt x="116257" y="4340"/>
                    <a:pt x="116257" y="9688"/>
                  </a:cubicBezTo>
                  <a:cubicBezTo>
                    <a:pt x="116257" y="15036"/>
                    <a:pt x="111916" y="19377"/>
                    <a:pt x="106568" y="19377"/>
                  </a:cubicBezTo>
                  <a:lnTo>
                    <a:pt x="28712" y="19377"/>
                  </a:lnTo>
                  <a:lnTo>
                    <a:pt x="43360" y="39516"/>
                  </a:lnTo>
                  <a:cubicBezTo>
                    <a:pt x="45828" y="42913"/>
                    <a:pt x="45828" y="47512"/>
                    <a:pt x="43360" y="50910"/>
                  </a:cubicBezTo>
                  <a:lnTo>
                    <a:pt x="28712" y="71049"/>
                  </a:lnTo>
                  <a:lnTo>
                    <a:pt x="106568" y="71049"/>
                  </a:lnTo>
                  <a:cubicBezTo>
                    <a:pt x="111916" y="71049"/>
                    <a:pt x="116257" y="75389"/>
                    <a:pt x="116257" y="80737"/>
                  </a:cubicBezTo>
                  <a:cubicBezTo>
                    <a:pt x="116257" y="86085"/>
                    <a:pt x="111916" y="90426"/>
                    <a:pt x="106568" y="90426"/>
                  </a:cubicBezTo>
                  <a:close/>
                </a:path>
              </a:pathLst>
            </a:custGeom>
            <a:gradFill>
              <a:gsLst>
                <a:gs pos="0">
                  <a:srgbClr val="E10178"/>
                </a:gs>
                <a:gs pos="50000">
                  <a:srgbClr val="009CDF"/>
                </a:gs>
                <a:gs pos="100000">
                  <a:srgbClr val="41A029"/>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38"/>
            <p:cNvSpPr/>
            <p:nvPr/>
          </p:nvSpPr>
          <p:spPr>
            <a:xfrm>
              <a:off x="133451" y="298724"/>
              <a:ext cx="310031" cy="161474"/>
            </a:xfrm>
            <a:custGeom>
              <a:avLst/>
              <a:gdLst/>
              <a:ahLst/>
              <a:cxnLst/>
              <a:rect l="l" t="t" r="r" b="b"/>
              <a:pathLst>
                <a:path w="310031" h="161474" extrusionOk="0">
                  <a:moveTo>
                    <a:pt x="300343" y="161474"/>
                  </a:moveTo>
                  <a:lnTo>
                    <a:pt x="45213" y="161474"/>
                  </a:lnTo>
                  <a:cubicBezTo>
                    <a:pt x="20281" y="161474"/>
                    <a:pt x="0" y="141193"/>
                    <a:pt x="0" y="116262"/>
                  </a:cubicBezTo>
                  <a:cubicBezTo>
                    <a:pt x="0" y="91330"/>
                    <a:pt x="20281" y="71049"/>
                    <a:pt x="45213" y="71049"/>
                  </a:cubicBezTo>
                  <a:lnTo>
                    <a:pt x="122721" y="71049"/>
                  </a:lnTo>
                  <a:cubicBezTo>
                    <a:pt x="136969" y="71049"/>
                    <a:pt x="148557" y="59461"/>
                    <a:pt x="148557" y="45213"/>
                  </a:cubicBezTo>
                  <a:cubicBezTo>
                    <a:pt x="148557" y="30964"/>
                    <a:pt x="136969" y="19377"/>
                    <a:pt x="122721" y="19377"/>
                  </a:cubicBezTo>
                  <a:lnTo>
                    <a:pt x="67819" y="19377"/>
                  </a:lnTo>
                  <a:cubicBezTo>
                    <a:pt x="62471" y="19377"/>
                    <a:pt x="58131" y="15036"/>
                    <a:pt x="58131" y="9688"/>
                  </a:cubicBezTo>
                  <a:cubicBezTo>
                    <a:pt x="58131" y="4340"/>
                    <a:pt x="62471" y="0"/>
                    <a:pt x="67819" y="0"/>
                  </a:cubicBezTo>
                  <a:lnTo>
                    <a:pt x="122721" y="0"/>
                  </a:lnTo>
                  <a:cubicBezTo>
                    <a:pt x="147652" y="0"/>
                    <a:pt x="167933" y="20281"/>
                    <a:pt x="167933" y="45213"/>
                  </a:cubicBezTo>
                  <a:cubicBezTo>
                    <a:pt x="167933" y="70145"/>
                    <a:pt x="147652" y="90426"/>
                    <a:pt x="122721" y="90426"/>
                  </a:cubicBezTo>
                  <a:lnTo>
                    <a:pt x="45213" y="90426"/>
                  </a:lnTo>
                  <a:cubicBezTo>
                    <a:pt x="30964" y="90426"/>
                    <a:pt x="19377" y="102013"/>
                    <a:pt x="19377" y="116262"/>
                  </a:cubicBezTo>
                  <a:cubicBezTo>
                    <a:pt x="19377" y="130510"/>
                    <a:pt x="30964" y="142098"/>
                    <a:pt x="45213" y="142098"/>
                  </a:cubicBezTo>
                  <a:lnTo>
                    <a:pt x="300343" y="142098"/>
                  </a:lnTo>
                  <a:cubicBezTo>
                    <a:pt x="305691" y="142098"/>
                    <a:pt x="310031" y="146438"/>
                    <a:pt x="310031" y="151786"/>
                  </a:cubicBezTo>
                  <a:cubicBezTo>
                    <a:pt x="310031" y="157134"/>
                    <a:pt x="305691" y="161474"/>
                    <a:pt x="300343" y="161474"/>
                  </a:cubicBezTo>
                  <a:close/>
                </a:path>
              </a:pathLst>
            </a:custGeom>
            <a:gradFill>
              <a:gsLst>
                <a:gs pos="0">
                  <a:srgbClr val="E10178"/>
                </a:gs>
                <a:gs pos="50000">
                  <a:srgbClr val="009CDF"/>
                </a:gs>
                <a:gs pos="100000">
                  <a:srgbClr val="41A029"/>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44" name="Google Shape;244;p38"/>
          <p:cNvPicPr preferRelativeResize="0"/>
          <p:nvPr/>
        </p:nvPicPr>
        <p:blipFill rotWithShape="1">
          <a:blip r:embed="rId4">
            <a:alphaModFix/>
          </a:blip>
          <a:srcRect/>
          <a:stretch/>
        </p:blipFill>
        <p:spPr>
          <a:xfrm>
            <a:off x="2811765" y="1558199"/>
            <a:ext cx="271068" cy="271068"/>
          </a:xfrm>
          <a:prstGeom prst="rect">
            <a:avLst/>
          </a:prstGeom>
          <a:noFill/>
          <a:ln>
            <a:noFill/>
          </a:ln>
        </p:spPr>
      </p:pic>
      <p:sp>
        <p:nvSpPr>
          <p:cNvPr id="245" name="Google Shape;245;p38"/>
          <p:cNvSpPr/>
          <p:nvPr/>
        </p:nvSpPr>
        <p:spPr>
          <a:xfrm>
            <a:off x="453364" y="924728"/>
            <a:ext cx="486000" cy="486000"/>
          </a:xfrm>
          <a:prstGeom prst="ellipse">
            <a:avLst/>
          </a:prstGeom>
          <a:solidFill>
            <a:srgbClr val="262626"/>
          </a:solidFill>
          <a:ln w="12700" cap="flat" cmpd="sng">
            <a:solidFill>
              <a:srgbClr val="E101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46" name="Google Shape;246;p38"/>
          <p:cNvPicPr preferRelativeResize="0"/>
          <p:nvPr/>
        </p:nvPicPr>
        <p:blipFill rotWithShape="1">
          <a:blip r:embed="rId5">
            <a:alphaModFix/>
          </a:blip>
          <a:srcRect/>
          <a:stretch/>
        </p:blipFill>
        <p:spPr>
          <a:xfrm>
            <a:off x="576894" y="1048241"/>
            <a:ext cx="238950" cy="238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9"/>
          <p:cNvSpPr/>
          <p:nvPr/>
        </p:nvSpPr>
        <p:spPr>
          <a:xfrm>
            <a:off x="670425" y="1245675"/>
            <a:ext cx="5307900" cy="321600"/>
          </a:xfrm>
          <a:prstGeom prst="rect">
            <a:avLst/>
          </a:prstGeom>
          <a:noFill/>
          <a:ln w="127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 name="Google Shape;252;p39"/>
          <p:cNvSpPr txBox="1"/>
          <p:nvPr/>
        </p:nvSpPr>
        <p:spPr>
          <a:xfrm>
            <a:off x="8025466" y="4705179"/>
            <a:ext cx="4611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000" b="1">
                <a:solidFill>
                  <a:schemeClr val="lt1"/>
                </a:solidFill>
                <a:latin typeface="Roboto"/>
                <a:ea typeface="Roboto"/>
                <a:cs typeface="Roboto"/>
                <a:sym typeface="Roboto"/>
              </a:rPr>
              <a:t>3</a:t>
            </a:r>
            <a:endParaRPr sz="1000" b="1">
              <a:solidFill>
                <a:schemeClr val="lt1"/>
              </a:solidFill>
              <a:latin typeface="Roboto"/>
              <a:ea typeface="Roboto"/>
              <a:cs typeface="Roboto"/>
              <a:sym typeface="Roboto"/>
            </a:endParaRPr>
          </a:p>
        </p:txBody>
      </p:sp>
      <p:sp>
        <p:nvSpPr>
          <p:cNvPr id="253" name="Google Shape;253;p39"/>
          <p:cNvSpPr/>
          <p:nvPr/>
        </p:nvSpPr>
        <p:spPr>
          <a:xfrm>
            <a:off x="670425" y="3852050"/>
            <a:ext cx="6491700" cy="321600"/>
          </a:xfrm>
          <a:prstGeom prst="rect">
            <a:avLst/>
          </a:prstGeom>
          <a:noFill/>
          <a:ln w="12700" cap="flat" cmpd="sng">
            <a:solidFill>
              <a:srgbClr val="41A02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4" name="Google Shape;254;p39"/>
          <p:cNvSpPr/>
          <p:nvPr/>
        </p:nvSpPr>
        <p:spPr>
          <a:xfrm>
            <a:off x="6892900" y="3698676"/>
            <a:ext cx="641700" cy="641700"/>
          </a:xfrm>
          <a:prstGeom prst="ellipse">
            <a:avLst/>
          </a:prstGeom>
          <a:solidFill>
            <a:srgbClr val="262626"/>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5" name="Google Shape;255;p39"/>
          <p:cNvSpPr txBox="1"/>
          <p:nvPr/>
        </p:nvSpPr>
        <p:spPr>
          <a:xfrm>
            <a:off x="453369" y="176732"/>
            <a:ext cx="7122000" cy="708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 sz="2000" b="1">
                <a:solidFill>
                  <a:schemeClr val="lt1"/>
                </a:solidFill>
                <a:latin typeface="Roboto"/>
                <a:ea typeface="Roboto"/>
                <a:cs typeface="Roboto"/>
                <a:sym typeface="Roboto"/>
              </a:rPr>
              <a:t>The Solution </a:t>
            </a:r>
            <a:endParaRPr sz="2000" b="1">
              <a:solidFill>
                <a:schemeClr val="lt1"/>
              </a:solidFill>
              <a:latin typeface="Roboto"/>
              <a:ea typeface="Roboto"/>
              <a:cs typeface="Roboto"/>
              <a:sym typeface="Roboto"/>
            </a:endParaRPr>
          </a:p>
          <a:p>
            <a:pPr marL="0" lvl="0" indent="0" algn="l" rtl="0">
              <a:spcBef>
                <a:spcPts val="0"/>
              </a:spcBef>
              <a:spcAft>
                <a:spcPts val="0"/>
              </a:spcAft>
              <a:buNone/>
            </a:pPr>
            <a:r>
              <a:rPr lang="en" sz="2000" b="1">
                <a:solidFill>
                  <a:schemeClr val="accent5"/>
                </a:solidFill>
                <a:latin typeface="Roboto"/>
                <a:ea typeface="Roboto"/>
                <a:cs typeface="Roboto"/>
                <a:sym typeface="Roboto"/>
              </a:rPr>
              <a:t>TradeHeader Corporate Action Sentinel</a:t>
            </a:r>
            <a:endParaRPr sz="2000" b="1">
              <a:solidFill>
                <a:schemeClr val="accent5"/>
              </a:solidFill>
              <a:latin typeface="Roboto"/>
              <a:ea typeface="Roboto"/>
              <a:cs typeface="Roboto"/>
              <a:sym typeface="Roboto"/>
            </a:endParaRPr>
          </a:p>
        </p:txBody>
      </p:sp>
      <p:sp>
        <p:nvSpPr>
          <p:cNvPr id="256" name="Google Shape;256;p39"/>
          <p:cNvSpPr/>
          <p:nvPr/>
        </p:nvSpPr>
        <p:spPr>
          <a:xfrm>
            <a:off x="156775" y="236475"/>
            <a:ext cx="295751" cy="321456"/>
          </a:xfrm>
          <a:custGeom>
            <a:avLst/>
            <a:gdLst/>
            <a:ahLst/>
            <a:cxnLst/>
            <a:rect l="l" t="t" r="r" b="b"/>
            <a:pathLst>
              <a:path w="5143500" h="5143299" extrusionOk="0">
                <a:moveTo>
                  <a:pt x="4589127" y="1613974"/>
                </a:moveTo>
                <a:lnTo>
                  <a:pt x="3932809" y="1613974"/>
                </a:lnTo>
                <a:lnTo>
                  <a:pt x="3932809" y="1108384"/>
                </a:lnTo>
                <a:lnTo>
                  <a:pt x="4992611" y="1108384"/>
                </a:lnTo>
                <a:cubicBezTo>
                  <a:pt x="4992691" y="1108384"/>
                  <a:pt x="4992772" y="1108384"/>
                  <a:pt x="4992812" y="1108384"/>
                </a:cubicBezTo>
                <a:cubicBezTo>
                  <a:pt x="5076042" y="1108384"/>
                  <a:pt x="5143500" y="1040886"/>
                  <a:pt x="5143500" y="957696"/>
                </a:cubicBezTo>
                <a:cubicBezTo>
                  <a:pt x="5143500" y="913706"/>
                  <a:pt x="5124704" y="874150"/>
                  <a:pt x="5094647" y="846602"/>
                </a:cubicBezTo>
                <a:lnTo>
                  <a:pt x="4802211" y="554173"/>
                </a:lnTo>
                <a:lnTo>
                  <a:pt x="5099198" y="257230"/>
                </a:lnTo>
                <a:cubicBezTo>
                  <a:pt x="5142285" y="214142"/>
                  <a:pt x="5155153" y="149315"/>
                  <a:pt x="5131847" y="93042"/>
                </a:cubicBezTo>
                <a:cubicBezTo>
                  <a:pt x="5108540" y="36730"/>
                  <a:pt x="5053599" y="0"/>
                  <a:pt x="4992651" y="0"/>
                </a:cubicBezTo>
                <a:lnTo>
                  <a:pt x="3782120" y="0"/>
                </a:lnTo>
                <a:cubicBezTo>
                  <a:pt x="3698930" y="0"/>
                  <a:pt x="3631472" y="67457"/>
                  <a:pt x="3631472" y="150688"/>
                </a:cubicBezTo>
                <a:lnTo>
                  <a:pt x="3631472" y="1613974"/>
                </a:lnTo>
                <a:lnTo>
                  <a:pt x="3459325" y="1613974"/>
                </a:lnTo>
                <a:cubicBezTo>
                  <a:pt x="3153749" y="1613974"/>
                  <a:pt x="2905153" y="1862610"/>
                  <a:pt x="2905153" y="2168186"/>
                </a:cubicBezTo>
                <a:lnTo>
                  <a:pt x="2905153" y="2482241"/>
                </a:lnTo>
                <a:cubicBezTo>
                  <a:pt x="2829297" y="2443193"/>
                  <a:pt x="2743394" y="2420981"/>
                  <a:pt x="2652348" y="2420981"/>
                </a:cubicBezTo>
                <a:lnTo>
                  <a:pt x="2490951" y="2420981"/>
                </a:lnTo>
                <a:cubicBezTo>
                  <a:pt x="2185375" y="2420981"/>
                  <a:pt x="1936779" y="2669577"/>
                  <a:pt x="1936779" y="2975153"/>
                </a:cubicBezTo>
                <a:lnTo>
                  <a:pt x="1936779" y="3289248"/>
                </a:lnTo>
                <a:cubicBezTo>
                  <a:pt x="1860882" y="3250200"/>
                  <a:pt x="1774990" y="3227988"/>
                  <a:pt x="1683944" y="3227988"/>
                </a:cubicBezTo>
                <a:lnTo>
                  <a:pt x="1522576" y="3227988"/>
                </a:lnTo>
                <a:cubicBezTo>
                  <a:pt x="1216970" y="3227988"/>
                  <a:pt x="968369" y="3476584"/>
                  <a:pt x="968369" y="3782160"/>
                </a:cubicBezTo>
                <a:lnTo>
                  <a:pt x="968369" y="4096255"/>
                </a:lnTo>
                <a:cubicBezTo>
                  <a:pt x="892516" y="4057167"/>
                  <a:pt x="806615" y="4034955"/>
                  <a:pt x="715574" y="4034955"/>
                </a:cubicBezTo>
                <a:lnTo>
                  <a:pt x="554173" y="4034955"/>
                </a:lnTo>
                <a:cubicBezTo>
                  <a:pt x="248597" y="4034955"/>
                  <a:pt x="0" y="4283551"/>
                  <a:pt x="0" y="4589127"/>
                </a:cubicBezTo>
                <a:lnTo>
                  <a:pt x="0" y="4992611"/>
                </a:lnTo>
                <a:cubicBezTo>
                  <a:pt x="0" y="5075851"/>
                  <a:pt x="67457" y="5143299"/>
                  <a:pt x="150688" y="5143299"/>
                </a:cubicBezTo>
                <a:lnTo>
                  <a:pt x="4992611" y="5143299"/>
                </a:lnTo>
                <a:cubicBezTo>
                  <a:pt x="5075851" y="5143299"/>
                  <a:pt x="5143299" y="5075851"/>
                  <a:pt x="5143299" y="4992611"/>
                </a:cubicBezTo>
                <a:lnTo>
                  <a:pt x="5143299" y="2168186"/>
                </a:lnTo>
                <a:cubicBezTo>
                  <a:pt x="5143299" y="1862610"/>
                  <a:pt x="4894704" y="1613974"/>
                  <a:pt x="4589127" y="1613974"/>
                </a:cubicBezTo>
                <a:close/>
                <a:moveTo>
                  <a:pt x="3932809" y="301377"/>
                </a:moveTo>
                <a:lnTo>
                  <a:pt x="4628849" y="301377"/>
                </a:lnTo>
                <a:lnTo>
                  <a:pt x="4482591" y="447631"/>
                </a:lnTo>
                <a:cubicBezTo>
                  <a:pt x="4454301" y="475885"/>
                  <a:pt x="4438439" y="514224"/>
                  <a:pt x="4438439" y="554173"/>
                </a:cubicBezTo>
                <a:cubicBezTo>
                  <a:pt x="4438439" y="594160"/>
                  <a:pt x="4454301" y="632460"/>
                  <a:pt x="4482591" y="660753"/>
                </a:cubicBezTo>
                <a:lnTo>
                  <a:pt x="4628849" y="807007"/>
                </a:lnTo>
                <a:lnTo>
                  <a:pt x="3932809" y="807007"/>
                </a:lnTo>
                <a:close/>
                <a:moveTo>
                  <a:pt x="301377" y="4589127"/>
                </a:moveTo>
                <a:cubicBezTo>
                  <a:pt x="301377" y="4449741"/>
                  <a:pt x="414786" y="4336332"/>
                  <a:pt x="554173" y="4336332"/>
                </a:cubicBezTo>
                <a:lnTo>
                  <a:pt x="715574" y="4336332"/>
                </a:lnTo>
                <a:cubicBezTo>
                  <a:pt x="854961" y="4336332"/>
                  <a:pt x="968369" y="4449741"/>
                  <a:pt x="968369" y="4589127"/>
                </a:cubicBezTo>
                <a:lnTo>
                  <a:pt x="968369" y="4841963"/>
                </a:lnTo>
                <a:lnTo>
                  <a:pt x="301377" y="4841963"/>
                </a:lnTo>
                <a:close/>
                <a:moveTo>
                  <a:pt x="1269751" y="4589127"/>
                </a:moveTo>
                <a:lnTo>
                  <a:pt x="1269751" y="3782160"/>
                </a:lnTo>
                <a:cubicBezTo>
                  <a:pt x="1269751" y="3642733"/>
                  <a:pt x="1383160" y="3529325"/>
                  <a:pt x="1522546" y="3529325"/>
                </a:cubicBezTo>
                <a:lnTo>
                  <a:pt x="1683944" y="3529325"/>
                </a:lnTo>
                <a:cubicBezTo>
                  <a:pt x="1823331" y="3529325"/>
                  <a:pt x="1936739" y="3642733"/>
                  <a:pt x="1936739" y="3782160"/>
                </a:cubicBezTo>
                <a:lnTo>
                  <a:pt x="1936739" y="4841963"/>
                </a:lnTo>
                <a:lnTo>
                  <a:pt x="1269751" y="4841963"/>
                </a:lnTo>
                <a:close/>
                <a:moveTo>
                  <a:pt x="2238116" y="3782160"/>
                </a:moveTo>
                <a:lnTo>
                  <a:pt x="2238116" y="2975153"/>
                </a:lnTo>
                <a:cubicBezTo>
                  <a:pt x="2238116" y="2835766"/>
                  <a:pt x="2351564" y="2722358"/>
                  <a:pt x="2490951" y="2722358"/>
                </a:cubicBezTo>
                <a:lnTo>
                  <a:pt x="2652348" y="2722358"/>
                </a:lnTo>
                <a:cubicBezTo>
                  <a:pt x="2791735" y="2722358"/>
                  <a:pt x="2905153" y="2835766"/>
                  <a:pt x="2905153" y="2975153"/>
                </a:cubicBezTo>
                <a:lnTo>
                  <a:pt x="2905153" y="4841963"/>
                </a:lnTo>
                <a:lnTo>
                  <a:pt x="2238116" y="4841963"/>
                </a:lnTo>
                <a:close/>
                <a:moveTo>
                  <a:pt x="4841922" y="4841963"/>
                </a:moveTo>
                <a:lnTo>
                  <a:pt x="3206530" y="4841963"/>
                </a:lnTo>
                <a:lnTo>
                  <a:pt x="3206530" y="2168186"/>
                </a:lnTo>
                <a:cubicBezTo>
                  <a:pt x="3206530" y="2028759"/>
                  <a:pt x="3319938" y="1915351"/>
                  <a:pt x="3459325" y="1915351"/>
                </a:cubicBezTo>
                <a:lnTo>
                  <a:pt x="4589127" y="1915351"/>
                </a:lnTo>
                <a:cubicBezTo>
                  <a:pt x="4728514" y="1915351"/>
                  <a:pt x="4841922" y="2028759"/>
                  <a:pt x="4841922" y="2168186"/>
                </a:cubicBezTo>
                <a:close/>
              </a:path>
            </a:pathLst>
          </a:custGeom>
          <a:gradFill>
            <a:gsLst>
              <a:gs pos="0">
                <a:srgbClr val="E10178"/>
              </a:gs>
              <a:gs pos="50000">
                <a:srgbClr val="009CDF"/>
              </a:gs>
              <a:gs pos="100000">
                <a:srgbClr val="41A029"/>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57" name="Google Shape;257;p39"/>
          <p:cNvPicPr preferRelativeResize="0"/>
          <p:nvPr/>
        </p:nvPicPr>
        <p:blipFill rotWithShape="1">
          <a:blip r:embed="rId3">
            <a:alphaModFix/>
          </a:blip>
          <a:srcRect/>
          <a:stretch/>
        </p:blipFill>
        <p:spPr>
          <a:xfrm>
            <a:off x="7052999" y="3852125"/>
            <a:ext cx="321490" cy="321449"/>
          </a:xfrm>
          <a:prstGeom prst="rect">
            <a:avLst/>
          </a:prstGeom>
          <a:noFill/>
          <a:ln>
            <a:noFill/>
          </a:ln>
        </p:spPr>
      </p:pic>
      <p:sp>
        <p:nvSpPr>
          <p:cNvPr id="258" name="Google Shape;258;p39"/>
          <p:cNvSpPr/>
          <p:nvPr/>
        </p:nvSpPr>
        <p:spPr>
          <a:xfrm>
            <a:off x="2204600" y="2094050"/>
            <a:ext cx="1596900" cy="1426800"/>
          </a:xfrm>
          <a:prstGeom prst="rect">
            <a:avLst/>
          </a:prstGeom>
          <a:noFill/>
          <a:ln w="12700" cap="flat" cmpd="sng">
            <a:solidFill>
              <a:srgbClr val="E101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9" name="Google Shape;259;p39"/>
          <p:cNvSpPr/>
          <p:nvPr/>
        </p:nvSpPr>
        <p:spPr>
          <a:xfrm>
            <a:off x="2642225" y="1775824"/>
            <a:ext cx="641700" cy="641700"/>
          </a:xfrm>
          <a:prstGeom prst="ellipse">
            <a:avLst/>
          </a:prstGeom>
          <a:solidFill>
            <a:srgbClr val="262626"/>
          </a:solidFill>
          <a:ln w="12700" cap="flat" cmpd="sng">
            <a:solidFill>
              <a:srgbClr val="E101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0" name="Google Shape;260;p39"/>
          <p:cNvSpPr txBox="1"/>
          <p:nvPr/>
        </p:nvSpPr>
        <p:spPr>
          <a:xfrm>
            <a:off x="2204600" y="2493700"/>
            <a:ext cx="1596900" cy="954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b="1">
                <a:solidFill>
                  <a:schemeClr val="lt1"/>
                </a:solidFill>
                <a:latin typeface="Roboto"/>
                <a:ea typeface="Roboto"/>
                <a:cs typeface="Roboto"/>
                <a:sym typeface="Roboto"/>
              </a:rPr>
              <a:t>Generate and validate</a:t>
            </a:r>
            <a:endParaRPr b="1">
              <a:solidFill>
                <a:schemeClr val="lt1"/>
              </a:solidFill>
              <a:latin typeface="Roboto"/>
              <a:ea typeface="Roboto"/>
              <a:cs typeface="Roboto"/>
              <a:sym typeface="Roboto"/>
            </a:endParaRPr>
          </a:p>
          <a:p>
            <a:pPr marL="0" marR="0" lvl="0" indent="0" algn="ctr" rtl="0">
              <a:spcBef>
                <a:spcPts val="0"/>
              </a:spcBef>
              <a:spcAft>
                <a:spcPts val="0"/>
              </a:spcAft>
              <a:buNone/>
            </a:pPr>
            <a:r>
              <a:rPr lang="en" b="1">
                <a:solidFill>
                  <a:schemeClr val="lt1"/>
                </a:solidFill>
                <a:latin typeface="Roboto"/>
                <a:ea typeface="Roboto"/>
                <a:cs typeface="Roboto"/>
                <a:sym typeface="Roboto"/>
              </a:rPr>
              <a:t>ISO 20022 notifications</a:t>
            </a:r>
            <a:endParaRPr b="1">
              <a:solidFill>
                <a:schemeClr val="lt1"/>
              </a:solidFill>
              <a:latin typeface="Roboto"/>
              <a:ea typeface="Roboto"/>
              <a:cs typeface="Roboto"/>
              <a:sym typeface="Roboto"/>
            </a:endParaRPr>
          </a:p>
        </p:txBody>
      </p:sp>
      <p:sp>
        <p:nvSpPr>
          <p:cNvPr id="261" name="Google Shape;261;p39"/>
          <p:cNvSpPr/>
          <p:nvPr/>
        </p:nvSpPr>
        <p:spPr>
          <a:xfrm>
            <a:off x="459350" y="2094050"/>
            <a:ext cx="1596900" cy="1426800"/>
          </a:xfrm>
          <a:prstGeom prst="rect">
            <a:avLst/>
          </a:prstGeom>
          <a:noFill/>
          <a:ln w="12700" cap="flat" cmpd="sng">
            <a:solidFill>
              <a:srgbClr val="E101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2" name="Google Shape;262;p39"/>
          <p:cNvSpPr/>
          <p:nvPr/>
        </p:nvSpPr>
        <p:spPr>
          <a:xfrm>
            <a:off x="896975" y="1775824"/>
            <a:ext cx="641700" cy="641700"/>
          </a:xfrm>
          <a:prstGeom prst="ellipse">
            <a:avLst/>
          </a:prstGeom>
          <a:solidFill>
            <a:srgbClr val="262626"/>
          </a:solidFill>
          <a:ln w="12700" cap="flat" cmpd="sng">
            <a:solidFill>
              <a:srgbClr val="E101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3" name="Google Shape;263;p39"/>
          <p:cNvSpPr txBox="1"/>
          <p:nvPr/>
        </p:nvSpPr>
        <p:spPr>
          <a:xfrm>
            <a:off x="459338" y="2546000"/>
            <a:ext cx="1596900" cy="738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b="1">
                <a:solidFill>
                  <a:schemeClr val="lt1"/>
                </a:solidFill>
                <a:latin typeface="Roboto"/>
                <a:ea typeface="Roboto"/>
                <a:cs typeface="Roboto"/>
                <a:sym typeface="Roboto"/>
              </a:rPr>
              <a:t>Extract corporate action events from news</a:t>
            </a:r>
            <a:endParaRPr b="1">
              <a:solidFill>
                <a:schemeClr val="lt1"/>
              </a:solidFill>
              <a:latin typeface="Roboto"/>
              <a:ea typeface="Roboto"/>
              <a:cs typeface="Roboto"/>
              <a:sym typeface="Roboto"/>
            </a:endParaRPr>
          </a:p>
        </p:txBody>
      </p:sp>
      <p:pic>
        <p:nvPicPr>
          <p:cNvPr id="264" name="Google Shape;264;p39"/>
          <p:cNvPicPr preferRelativeResize="0"/>
          <p:nvPr/>
        </p:nvPicPr>
        <p:blipFill rotWithShape="1">
          <a:blip r:embed="rId4">
            <a:alphaModFix/>
          </a:blip>
          <a:srcRect/>
          <a:stretch/>
        </p:blipFill>
        <p:spPr>
          <a:xfrm>
            <a:off x="1057063" y="1935925"/>
            <a:ext cx="321500" cy="321500"/>
          </a:xfrm>
          <a:prstGeom prst="rect">
            <a:avLst/>
          </a:prstGeom>
          <a:noFill/>
          <a:ln>
            <a:noFill/>
          </a:ln>
        </p:spPr>
      </p:pic>
      <p:pic>
        <p:nvPicPr>
          <p:cNvPr id="265" name="Google Shape;265;p39"/>
          <p:cNvPicPr preferRelativeResize="0"/>
          <p:nvPr/>
        </p:nvPicPr>
        <p:blipFill rotWithShape="1">
          <a:blip r:embed="rId5">
            <a:alphaModFix/>
          </a:blip>
          <a:srcRect/>
          <a:stretch/>
        </p:blipFill>
        <p:spPr>
          <a:xfrm>
            <a:off x="2815201" y="1948801"/>
            <a:ext cx="295752" cy="295752"/>
          </a:xfrm>
          <a:prstGeom prst="rect">
            <a:avLst/>
          </a:prstGeom>
          <a:noFill/>
          <a:ln>
            <a:noFill/>
          </a:ln>
        </p:spPr>
      </p:pic>
      <p:sp>
        <p:nvSpPr>
          <p:cNvPr id="266" name="Google Shape;266;p39"/>
          <p:cNvSpPr/>
          <p:nvPr/>
        </p:nvSpPr>
        <p:spPr>
          <a:xfrm>
            <a:off x="3949850" y="2094050"/>
            <a:ext cx="1596900" cy="1426800"/>
          </a:xfrm>
          <a:prstGeom prst="rect">
            <a:avLst/>
          </a:prstGeom>
          <a:noFill/>
          <a:ln w="12700" cap="flat" cmpd="sng">
            <a:solidFill>
              <a:srgbClr val="E101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7" name="Google Shape;267;p39"/>
          <p:cNvSpPr/>
          <p:nvPr/>
        </p:nvSpPr>
        <p:spPr>
          <a:xfrm>
            <a:off x="4387475" y="1775824"/>
            <a:ext cx="641700" cy="641700"/>
          </a:xfrm>
          <a:prstGeom prst="ellipse">
            <a:avLst/>
          </a:prstGeom>
          <a:solidFill>
            <a:srgbClr val="262626"/>
          </a:solidFill>
          <a:ln w="12700" cap="flat" cmpd="sng">
            <a:solidFill>
              <a:srgbClr val="E101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 name="Google Shape;268;p39"/>
          <p:cNvSpPr txBox="1"/>
          <p:nvPr/>
        </p:nvSpPr>
        <p:spPr>
          <a:xfrm>
            <a:off x="3949850" y="2493700"/>
            <a:ext cx="1596900" cy="954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b="1">
                <a:solidFill>
                  <a:schemeClr val="lt1"/>
                </a:solidFill>
                <a:latin typeface="Roboto"/>
                <a:ea typeface="Roboto"/>
                <a:cs typeface="Roboto"/>
                <a:sym typeface="Roboto"/>
              </a:rPr>
              <a:t>Enrich reference data and match against opened trade positions</a:t>
            </a:r>
            <a:endParaRPr b="1">
              <a:solidFill>
                <a:schemeClr val="lt1"/>
              </a:solidFill>
              <a:latin typeface="Roboto"/>
              <a:ea typeface="Roboto"/>
              <a:cs typeface="Roboto"/>
              <a:sym typeface="Roboto"/>
            </a:endParaRPr>
          </a:p>
        </p:txBody>
      </p:sp>
      <p:sp>
        <p:nvSpPr>
          <p:cNvPr id="269" name="Google Shape;269;p39"/>
          <p:cNvSpPr/>
          <p:nvPr/>
        </p:nvSpPr>
        <p:spPr>
          <a:xfrm>
            <a:off x="5695100" y="2094050"/>
            <a:ext cx="1596900" cy="1426800"/>
          </a:xfrm>
          <a:prstGeom prst="rect">
            <a:avLst/>
          </a:prstGeom>
          <a:noFill/>
          <a:ln w="12700" cap="flat" cmpd="sng">
            <a:solidFill>
              <a:srgbClr val="E101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p39"/>
          <p:cNvSpPr/>
          <p:nvPr/>
        </p:nvSpPr>
        <p:spPr>
          <a:xfrm>
            <a:off x="6132725" y="1775824"/>
            <a:ext cx="641700" cy="641700"/>
          </a:xfrm>
          <a:prstGeom prst="ellipse">
            <a:avLst/>
          </a:prstGeom>
          <a:solidFill>
            <a:srgbClr val="262626"/>
          </a:solidFill>
          <a:ln w="12700" cap="flat" cmpd="sng">
            <a:solidFill>
              <a:srgbClr val="E101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1" name="Google Shape;271;p39"/>
          <p:cNvSpPr txBox="1"/>
          <p:nvPr/>
        </p:nvSpPr>
        <p:spPr>
          <a:xfrm>
            <a:off x="5695100" y="2493700"/>
            <a:ext cx="1596900" cy="954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b="1">
                <a:solidFill>
                  <a:schemeClr val="lt1"/>
                </a:solidFill>
                <a:latin typeface="Roboto"/>
                <a:ea typeface="Roboto"/>
                <a:cs typeface="Roboto"/>
                <a:sym typeface="Roboto"/>
              </a:rPr>
              <a:t>Integrate into FINOS CDM, for trade impact and decision making</a:t>
            </a:r>
            <a:endParaRPr b="1">
              <a:solidFill>
                <a:schemeClr val="lt1"/>
              </a:solidFill>
              <a:latin typeface="Roboto"/>
              <a:ea typeface="Roboto"/>
              <a:cs typeface="Roboto"/>
              <a:sym typeface="Roboto"/>
            </a:endParaRPr>
          </a:p>
        </p:txBody>
      </p:sp>
      <p:pic>
        <p:nvPicPr>
          <p:cNvPr id="272" name="Google Shape;272;p39"/>
          <p:cNvPicPr preferRelativeResize="0"/>
          <p:nvPr/>
        </p:nvPicPr>
        <p:blipFill rotWithShape="1">
          <a:blip r:embed="rId6">
            <a:alphaModFix/>
          </a:blip>
          <a:srcRect/>
          <a:stretch/>
        </p:blipFill>
        <p:spPr>
          <a:xfrm>
            <a:off x="4511298" y="1899640"/>
            <a:ext cx="394056" cy="394056"/>
          </a:xfrm>
          <a:prstGeom prst="rect">
            <a:avLst/>
          </a:prstGeom>
          <a:noFill/>
          <a:ln>
            <a:noFill/>
          </a:ln>
        </p:spPr>
      </p:pic>
      <p:sp>
        <p:nvSpPr>
          <p:cNvPr id="273" name="Google Shape;273;p39"/>
          <p:cNvSpPr/>
          <p:nvPr/>
        </p:nvSpPr>
        <p:spPr>
          <a:xfrm>
            <a:off x="6242861" y="1943772"/>
            <a:ext cx="421441" cy="305825"/>
          </a:xfrm>
          <a:custGeom>
            <a:avLst/>
            <a:gdLst/>
            <a:ahLst/>
            <a:cxnLst/>
            <a:rect l="l" t="t" r="r" b="b"/>
            <a:pathLst>
              <a:path w="307061" h="222823" extrusionOk="0">
                <a:moveTo>
                  <a:pt x="307061" y="156954"/>
                </a:moveTo>
                <a:lnTo>
                  <a:pt x="307061" y="138962"/>
                </a:lnTo>
                <a:lnTo>
                  <a:pt x="293883" y="138962"/>
                </a:lnTo>
                <a:lnTo>
                  <a:pt x="293883" y="45886"/>
                </a:lnTo>
                <a:lnTo>
                  <a:pt x="286931" y="0"/>
                </a:lnTo>
                <a:lnTo>
                  <a:pt x="246892" y="0"/>
                </a:lnTo>
                <a:lnTo>
                  <a:pt x="240738" y="40614"/>
                </a:lnTo>
                <a:lnTo>
                  <a:pt x="234578" y="43708"/>
                </a:lnTo>
                <a:cubicBezTo>
                  <a:pt x="209528" y="56289"/>
                  <a:pt x="181470" y="62940"/>
                  <a:pt x="153438" y="62940"/>
                </a:cubicBezTo>
                <a:cubicBezTo>
                  <a:pt x="125406" y="62940"/>
                  <a:pt x="97348" y="56289"/>
                  <a:pt x="72298" y="43708"/>
                </a:cubicBezTo>
                <a:lnTo>
                  <a:pt x="66338" y="40714"/>
                </a:lnTo>
                <a:lnTo>
                  <a:pt x="60170" y="0"/>
                </a:lnTo>
                <a:lnTo>
                  <a:pt x="20130" y="0"/>
                </a:lnTo>
                <a:lnTo>
                  <a:pt x="13178" y="45886"/>
                </a:lnTo>
                <a:lnTo>
                  <a:pt x="13178" y="138963"/>
                </a:lnTo>
                <a:lnTo>
                  <a:pt x="0" y="138963"/>
                </a:lnTo>
                <a:lnTo>
                  <a:pt x="0" y="156954"/>
                </a:lnTo>
                <a:lnTo>
                  <a:pt x="13178" y="156954"/>
                </a:lnTo>
                <a:lnTo>
                  <a:pt x="13178" y="204831"/>
                </a:lnTo>
                <a:lnTo>
                  <a:pt x="0" y="204831"/>
                </a:lnTo>
                <a:lnTo>
                  <a:pt x="0" y="222823"/>
                </a:lnTo>
                <a:lnTo>
                  <a:pt x="80300" y="222823"/>
                </a:lnTo>
                <a:lnTo>
                  <a:pt x="80300" y="204831"/>
                </a:lnTo>
                <a:lnTo>
                  <a:pt x="67122" y="204831"/>
                </a:lnTo>
                <a:lnTo>
                  <a:pt x="67122" y="156954"/>
                </a:lnTo>
                <a:lnTo>
                  <a:pt x="239939" y="156954"/>
                </a:lnTo>
                <a:lnTo>
                  <a:pt x="239939" y="204831"/>
                </a:lnTo>
                <a:lnTo>
                  <a:pt x="226761" y="204831"/>
                </a:lnTo>
                <a:lnTo>
                  <a:pt x="226761" y="222823"/>
                </a:lnTo>
                <a:lnTo>
                  <a:pt x="307061" y="222823"/>
                </a:lnTo>
                <a:lnTo>
                  <a:pt x="307061" y="204831"/>
                </a:lnTo>
                <a:lnTo>
                  <a:pt x="293883" y="204831"/>
                </a:lnTo>
                <a:lnTo>
                  <a:pt x="293883" y="156954"/>
                </a:lnTo>
                <a:lnTo>
                  <a:pt x="307061" y="156954"/>
                </a:lnTo>
                <a:close/>
                <a:moveTo>
                  <a:pt x="271459" y="17992"/>
                </a:moveTo>
                <a:lnTo>
                  <a:pt x="274426" y="37568"/>
                </a:lnTo>
                <a:lnTo>
                  <a:pt x="259397" y="37568"/>
                </a:lnTo>
                <a:lnTo>
                  <a:pt x="262363" y="17992"/>
                </a:lnTo>
                <a:close/>
                <a:moveTo>
                  <a:pt x="201777" y="74934"/>
                </a:moveTo>
                <a:lnTo>
                  <a:pt x="201777" y="138963"/>
                </a:lnTo>
                <a:lnTo>
                  <a:pt x="181607" y="138963"/>
                </a:lnTo>
                <a:lnTo>
                  <a:pt x="181607" y="78902"/>
                </a:lnTo>
                <a:cubicBezTo>
                  <a:pt x="188392" y="77925"/>
                  <a:pt x="195127" y="76601"/>
                  <a:pt x="201777" y="74934"/>
                </a:cubicBezTo>
                <a:close/>
                <a:moveTo>
                  <a:pt x="163616" y="80662"/>
                </a:moveTo>
                <a:lnTo>
                  <a:pt x="163616" y="138963"/>
                </a:lnTo>
                <a:lnTo>
                  <a:pt x="143445" y="138963"/>
                </a:lnTo>
                <a:lnTo>
                  <a:pt x="143445" y="80671"/>
                </a:lnTo>
                <a:cubicBezTo>
                  <a:pt x="146774" y="80841"/>
                  <a:pt x="150105" y="80932"/>
                  <a:pt x="153438" y="80932"/>
                </a:cubicBezTo>
                <a:cubicBezTo>
                  <a:pt x="156831" y="80932"/>
                  <a:pt x="160225" y="80838"/>
                  <a:pt x="163616" y="80662"/>
                </a:cubicBezTo>
                <a:close/>
                <a:moveTo>
                  <a:pt x="125454" y="138962"/>
                </a:moveTo>
                <a:lnTo>
                  <a:pt x="105284" y="138962"/>
                </a:lnTo>
                <a:lnTo>
                  <a:pt x="105284" y="74979"/>
                </a:lnTo>
                <a:cubicBezTo>
                  <a:pt x="111934" y="76639"/>
                  <a:pt x="118669" y="77958"/>
                  <a:pt x="125454" y="78928"/>
                </a:cubicBezTo>
                <a:close/>
                <a:moveTo>
                  <a:pt x="44698" y="17992"/>
                </a:moveTo>
                <a:lnTo>
                  <a:pt x="47665" y="37568"/>
                </a:lnTo>
                <a:lnTo>
                  <a:pt x="32636" y="37568"/>
                </a:lnTo>
                <a:lnTo>
                  <a:pt x="35602" y="17992"/>
                </a:lnTo>
                <a:close/>
                <a:moveTo>
                  <a:pt x="31170" y="204831"/>
                </a:moveTo>
                <a:lnTo>
                  <a:pt x="31170" y="55559"/>
                </a:lnTo>
                <a:lnTo>
                  <a:pt x="49130" y="55559"/>
                </a:lnTo>
                <a:lnTo>
                  <a:pt x="49130" y="204831"/>
                </a:lnTo>
                <a:close/>
                <a:moveTo>
                  <a:pt x="67122" y="61209"/>
                </a:moveTo>
                <a:cubicBezTo>
                  <a:pt x="73681" y="64369"/>
                  <a:pt x="80420" y="67162"/>
                  <a:pt x="87292" y="69581"/>
                </a:cubicBezTo>
                <a:lnTo>
                  <a:pt x="87292" y="138963"/>
                </a:lnTo>
                <a:lnTo>
                  <a:pt x="67122" y="138963"/>
                </a:lnTo>
                <a:close/>
                <a:moveTo>
                  <a:pt x="219769" y="138962"/>
                </a:moveTo>
                <a:lnTo>
                  <a:pt x="219769" y="69514"/>
                </a:lnTo>
                <a:cubicBezTo>
                  <a:pt x="226642" y="67087"/>
                  <a:pt x="233380" y="64289"/>
                  <a:pt x="239939" y="61121"/>
                </a:cubicBezTo>
                <a:lnTo>
                  <a:pt x="239939" y="138962"/>
                </a:lnTo>
                <a:close/>
                <a:moveTo>
                  <a:pt x="257931" y="204831"/>
                </a:moveTo>
                <a:lnTo>
                  <a:pt x="257931" y="55559"/>
                </a:lnTo>
                <a:lnTo>
                  <a:pt x="275891" y="55559"/>
                </a:lnTo>
                <a:lnTo>
                  <a:pt x="275891" y="204831"/>
                </a:lnTo>
                <a:close/>
              </a:path>
            </a:pathLst>
          </a:custGeom>
          <a:solidFill>
            <a:srgbClr val="E101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 name="Google Shape;274;p39"/>
          <p:cNvSpPr txBox="1"/>
          <p:nvPr/>
        </p:nvSpPr>
        <p:spPr>
          <a:xfrm>
            <a:off x="670525" y="3874400"/>
            <a:ext cx="66885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200" b="1">
                <a:solidFill>
                  <a:schemeClr val="lt1"/>
                </a:solidFill>
                <a:latin typeface="Roboto"/>
                <a:ea typeface="Roboto"/>
                <a:cs typeface="Roboto"/>
                <a:sym typeface="Roboto"/>
              </a:rPr>
              <a:t>UI monitoring to visualizes events, identify trade impacts and make decisions seamlessly</a:t>
            </a:r>
            <a:endParaRPr sz="1200" b="1">
              <a:solidFill>
                <a:schemeClr val="lt1"/>
              </a:solidFill>
              <a:latin typeface="Roboto"/>
              <a:ea typeface="Roboto"/>
              <a:cs typeface="Roboto"/>
              <a:sym typeface="Roboto"/>
            </a:endParaRPr>
          </a:p>
        </p:txBody>
      </p:sp>
      <p:sp>
        <p:nvSpPr>
          <p:cNvPr id="275" name="Google Shape;275;p39"/>
          <p:cNvSpPr/>
          <p:nvPr/>
        </p:nvSpPr>
        <p:spPr>
          <a:xfrm>
            <a:off x="260719" y="1146608"/>
            <a:ext cx="486000" cy="486000"/>
          </a:xfrm>
          <a:prstGeom prst="ellipse">
            <a:avLst/>
          </a:prstGeom>
          <a:solidFill>
            <a:srgbClr val="262626"/>
          </a:solidFill>
          <a:ln w="12700" cap="flat" cmpd="sng">
            <a:solidFill>
              <a:srgbClr val="009CD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6" name="Google Shape;276;p39"/>
          <p:cNvPicPr preferRelativeResize="0"/>
          <p:nvPr/>
        </p:nvPicPr>
        <p:blipFill rotWithShape="1">
          <a:blip r:embed="rId7">
            <a:alphaModFix/>
          </a:blip>
          <a:srcRect/>
          <a:stretch/>
        </p:blipFill>
        <p:spPr>
          <a:xfrm>
            <a:off x="346059" y="1231947"/>
            <a:ext cx="315336" cy="315336"/>
          </a:xfrm>
          <a:prstGeom prst="rect">
            <a:avLst/>
          </a:prstGeom>
          <a:noFill/>
          <a:ln>
            <a:noFill/>
          </a:ln>
        </p:spPr>
      </p:pic>
      <p:sp>
        <p:nvSpPr>
          <p:cNvPr id="277" name="Google Shape;277;p39"/>
          <p:cNvSpPr txBox="1"/>
          <p:nvPr/>
        </p:nvSpPr>
        <p:spPr>
          <a:xfrm>
            <a:off x="784725" y="1268025"/>
            <a:ext cx="59583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200" b="1">
                <a:solidFill>
                  <a:schemeClr val="lt1"/>
                </a:solidFill>
                <a:latin typeface="Roboto"/>
                <a:ea typeface="Roboto"/>
                <a:cs typeface="Roboto"/>
                <a:sym typeface="Roboto"/>
              </a:rPr>
              <a:t>Powered with AI to:</a:t>
            </a:r>
            <a:endParaRPr sz="1200" b="1">
              <a:solidFill>
                <a:schemeClr val="lt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alpha val="9800"/>
          </a:schemeClr>
        </a:solidFill>
        <a:effectLst/>
      </p:bgPr>
    </p:bg>
    <p:spTree>
      <p:nvGrpSpPr>
        <p:cNvPr id="1" name="Shape 281"/>
        <p:cNvGrpSpPr/>
        <p:nvPr/>
      </p:nvGrpSpPr>
      <p:grpSpPr>
        <a:xfrm>
          <a:off x="0" y="0"/>
          <a:ext cx="0" cy="0"/>
          <a:chOff x="0" y="0"/>
          <a:chExt cx="0" cy="0"/>
        </a:xfrm>
      </p:grpSpPr>
      <p:sp>
        <p:nvSpPr>
          <p:cNvPr id="282" name="Google Shape;282;p40"/>
          <p:cNvSpPr txBox="1"/>
          <p:nvPr/>
        </p:nvSpPr>
        <p:spPr>
          <a:xfrm>
            <a:off x="8025466" y="4705179"/>
            <a:ext cx="4611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000" b="1">
                <a:solidFill>
                  <a:schemeClr val="lt1"/>
                </a:solidFill>
                <a:latin typeface="Roboto"/>
                <a:ea typeface="Roboto"/>
                <a:cs typeface="Roboto"/>
                <a:sym typeface="Roboto"/>
              </a:rPr>
              <a:t>2</a:t>
            </a:r>
            <a:endParaRPr sz="1000" b="1">
              <a:solidFill>
                <a:schemeClr val="lt1"/>
              </a:solidFill>
              <a:latin typeface="Roboto"/>
              <a:ea typeface="Roboto"/>
              <a:cs typeface="Roboto"/>
              <a:sym typeface="Roboto"/>
            </a:endParaRPr>
          </a:p>
        </p:txBody>
      </p:sp>
      <p:cxnSp>
        <p:nvCxnSpPr>
          <p:cNvPr id="283" name="Google Shape;283;p40"/>
          <p:cNvCxnSpPr/>
          <p:nvPr/>
        </p:nvCxnSpPr>
        <p:spPr>
          <a:xfrm>
            <a:off x="1168562" y="1023353"/>
            <a:ext cx="5614800" cy="3234600"/>
          </a:xfrm>
          <a:prstGeom prst="bentConnector3">
            <a:avLst>
              <a:gd name="adj1" fmla="val 100047"/>
            </a:avLst>
          </a:prstGeom>
          <a:noFill/>
          <a:ln w="12700" cap="flat" cmpd="sng">
            <a:solidFill>
              <a:srgbClr val="E10178"/>
            </a:solidFill>
            <a:prstDash val="solid"/>
            <a:miter lim="800000"/>
            <a:headEnd type="none" w="sm" len="sm"/>
            <a:tailEnd type="none" w="sm" len="sm"/>
          </a:ln>
        </p:spPr>
      </p:cxnSp>
      <p:sp>
        <p:nvSpPr>
          <p:cNvPr id="284" name="Google Shape;284;p40"/>
          <p:cNvSpPr txBox="1"/>
          <p:nvPr/>
        </p:nvSpPr>
        <p:spPr>
          <a:xfrm>
            <a:off x="404275" y="1118125"/>
            <a:ext cx="6136200" cy="2893800"/>
          </a:xfrm>
          <a:prstGeom prst="rect">
            <a:avLst/>
          </a:prstGeom>
          <a:noFill/>
          <a:ln>
            <a:noFill/>
          </a:ln>
        </p:spPr>
        <p:txBody>
          <a:bodyPr spcFirstLastPara="1" wrap="square" lIns="91425" tIns="45700" rIns="91425" bIns="45700" anchor="t" anchorCtr="0">
            <a:spAutoFit/>
          </a:bodyPr>
          <a:lstStyle/>
          <a:p>
            <a:pPr marL="457200" marR="0" lvl="0" indent="-317500" algn="l" rtl="0">
              <a:spcBef>
                <a:spcPts val="0"/>
              </a:spcBef>
              <a:spcAft>
                <a:spcPts val="0"/>
              </a:spcAft>
              <a:buClr>
                <a:schemeClr val="lt1"/>
              </a:buClr>
              <a:buSzPts val="1400"/>
              <a:buChar char="●"/>
            </a:pPr>
            <a:r>
              <a:rPr lang="en">
                <a:solidFill>
                  <a:schemeClr val="lt1"/>
                </a:solidFill>
                <a:latin typeface="Roboto Light"/>
                <a:ea typeface="Roboto Light"/>
                <a:cs typeface="Roboto Light"/>
                <a:sym typeface="Roboto Light"/>
              </a:rPr>
              <a:t>AI-Powered ISO20022 message creation with </a:t>
            </a:r>
            <a:r>
              <a:rPr lang="en" b="1">
                <a:solidFill>
                  <a:schemeClr val="accent6"/>
                </a:solidFill>
                <a:latin typeface="Roboto"/>
                <a:ea typeface="Roboto"/>
                <a:cs typeface="Roboto"/>
                <a:sym typeface="Roboto"/>
              </a:rPr>
              <a:t>built-in fine-tuning</a:t>
            </a:r>
            <a:r>
              <a:rPr lang="en">
                <a:solidFill>
                  <a:schemeClr val="lt1"/>
                </a:solidFill>
                <a:latin typeface="Roboto Light"/>
                <a:ea typeface="Roboto Light"/>
                <a:cs typeface="Roboto Light"/>
                <a:sym typeface="Roboto Light"/>
              </a:rPr>
              <a:t>.</a:t>
            </a:r>
            <a:endParaRPr>
              <a:solidFill>
                <a:schemeClr val="lt1"/>
              </a:solidFill>
              <a:latin typeface="Roboto Light"/>
              <a:ea typeface="Roboto Light"/>
              <a:cs typeface="Roboto Light"/>
              <a:sym typeface="Roboto Light"/>
            </a:endParaRPr>
          </a:p>
          <a:p>
            <a:pPr marL="457200" marR="0" lvl="0" indent="0" algn="l" rtl="0">
              <a:spcBef>
                <a:spcPts val="0"/>
              </a:spcBef>
              <a:spcAft>
                <a:spcPts val="0"/>
              </a:spcAft>
              <a:buNone/>
            </a:pPr>
            <a:endParaRPr>
              <a:solidFill>
                <a:schemeClr val="lt1"/>
              </a:solidFill>
              <a:latin typeface="Roboto Light"/>
              <a:ea typeface="Roboto Light"/>
              <a:cs typeface="Roboto Light"/>
              <a:sym typeface="Roboto Light"/>
            </a:endParaRPr>
          </a:p>
          <a:p>
            <a:pPr marL="457200" marR="0" lvl="0" indent="-317500" algn="l" rtl="0">
              <a:spcBef>
                <a:spcPts val="0"/>
              </a:spcBef>
              <a:spcAft>
                <a:spcPts val="0"/>
              </a:spcAft>
              <a:buClr>
                <a:schemeClr val="lt1"/>
              </a:buClr>
              <a:buSzPts val="1400"/>
              <a:buChar char="●"/>
            </a:pPr>
            <a:r>
              <a:rPr lang="en" b="1">
                <a:solidFill>
                  <a:schemeClr val="accent6"/>
                </a:solidFill>
                <a:latin typeface="Roboto"/>
                <a:ea typeface="Roboto"/>
                <a:cs typeface="Roboto"/>
                <a:sym typeface="Roboto"/>
              </a:rPr>
              <a:t>ISO 20022 business validation</a:t>
            </a:r>
            <a:r>
              <a:rPr lang="en">
                <a:solidFill>
                  <a:schemeClr val="lt1"/>
                </a:solidFill>
                <a:latin typeface="Roboto Light"/>
                <a:ea typeface="Roboto Light"/>
                <a:cs typeface="Roboto Light"/>
                <a:sym typeface="Roboto Light"/>
              </a:rPr>
              <a:t> using TradeHeader's proprietary validator.</a:t>
            </a:r>
            <a:endParaRPr>
              <a:solidFill>
                <a:schemeClr val="lt1"/>
              </a:solidFill>
              <a:latin typeface="Roboto Light"/>
              <a:ea typeface="Roboto Light"/>
              <a:cs typeface="Roboto Light"/>
              <a:sym typeface="Roboto Light"/>
            </a:endParaRPr>
          </a:p>
          <a:p>
            <a:pPr marL="457200" marR="0" lvl="0" indent="0" algn="l" rtl="0">
              <a:spcBef>
                <a:spcPts val="0"/>
              </a:spcBef>
              <a:spcAft>
                <a:spcPts val="0"/>
              </a:spcAft>
              <a:buNone/>
            </a:pPr>
            <a:endParaRPr>
              <a:solidFill>
                <a:schemeClr val="lt1"/>
              </a:solidFill>
              <a:latin typeface="Roboto Light"/>
              <a:ea typeface="Roboto Light"/>
              <a:cs typeface="Roboto Light"/>
              <a:sym typeface="Roboto Light"/>
            </a:endParaRPr>
          </a:p>
          <a:p>
            <a:pPr marL="457200" marR="0" lvl="0" indent="-317500" algn="l" rtl="0">
              <a:spcBef>
                <a:spcPts val="0"/>
              </a:spcBef>
              <a:spcAft>
                <a:spcPts val="0"/>
              </a:spcAft>
              <a:buClr>
                <a:schemeClr val="lt1"/>
              </a:buClr>
              <a:buSzPts val="1400"/>
              <a:buChar char="●"/>
            </a:pPr>
            <a:r>
              <a:rPr lang="en" b="1">
                <a:solidFill>
                  <a:schemeClr val="accent6"/>
                </a:solidFill>
                <a:latin typeface="Roboto"/>
                <a:ea typeface="Roboto"/>
                <a:cs typeface="Roboto"/>
                <a:sym typeface="Roboto"/>
              </a:rPr>
              <a:t>ISIN enrichment</a:t>
            </a:r>
            <a:r>
              <a:rPr lang="en">
                <a:solidFill>
                  <a:schemeClr val="lt1"/>
                </a:solidFill>
                <a:latin typeface="Roboto Light"/>
                <a:ea typeface="Roboto Light"/>
                <a:cs typeface="Roboto Light"/>
                <a:sym typeface="Roboto Light"/>
              </a:rPr>
              <a:t> via Database Lookup (CSV-based, with future API integration).</a:t>
            </a:r>
            <a:endParaRPr>
              <a:solidFill>
                <a:schemeClr val="lt1"/>
              </a:solidFill>
              <a:latin typeface="Roboto Light"/>
              <a:ea typeface="Roboto Light"/>
              <a:cs typeface="Roboto Light"/>
              <a:sym typeface="Roboto Light"/>
            </a:endParaRPr>
          </a:p>
          <a:p>
            <a:pPr marL="457200" marR="0" lvl="0" indent="0" algn="l" rtl="0">
              <a:spcBef>
                <a:spcPts val="0"/>
              </a:spcBef>
              <a:spcAft>
                <a:spcPts val="0"/>
              </a:spcAft>
              <a:buNone/>
            </a:pPr>
            <a:endParaRPr>
              <a:solidFill>
                <a:schemeClr val="lt1"/>
              </a:solidFill>
              <a:latin typeface="Roboto Light"/>
              <a:ea typeface="Roboto Light"/>
              <a:cs typeface="Roboto Light"/>
              <a:sym typeface="Roboto Light"/>
            </a:endParaRPr>
          </a:p>
          <a:p>
            <a:pPr marL="457200" marR="0" lvl="0" indent="-317500" algn="l" rtl="0">
              <a:spcBef>
                <a:spcPts val="0"/>
              </a:spcBef>
              <a:spcAft>
                <a:spcPts val="0"/>
              </a:spcAft>
              <a:buClr>
                <a:schemeClr val="lt1"/>
              </a:buClr>
              <a:buSzPts val="1400"/>
              <a:buChar char="●"/>
            </a:pPr>
            <a:r>
              <a:rPr lang="en">
                <a:solidFill>
                  <a:schemeClr val="lt1"/>
                </a:solidFill>
                <a:latin typeface="Roboto Light"/>
                <a:ea typeface="Roboto Light"/>
                <a:cs typeface="Roboto Light"/>
                <a:sym typeface="Roboto Light"/>
              </a:rPr>
              <a:t>Advanced </a:t>
            </a:r>
            <a:r>
              <a:rPr lang="en" b="1">
                <a:solidFill>
                  <a:schemeClr val="accent6"/>
                </a:solidFill>
                <a:latin typeface="Roboto"/>
                <a:ea typeface="Roboto"/>
                <a:cs typeface="Roboto"/>
                <a:sym typeface="Roboto"/>
              </a:rPr>
              <a:t>trade impact analysis using FINOS CDM</a:t>
            </a:r>
            <a:r>
              <a:rPr lang="en">
                <a:solidFill>
                  <a:schemeClr val="lt1"/>
                </a:solidFill>
                <a:latin typeface="Roboto Light"/>
                <a:ea typeface="Roboto Light"/>
                <a:cs typeface="Roboto Light"/>
                <a:sym typeface="Roboto Light"/>
              </a:rPr>
              <a:t>.</a:t>
            </a:r>
            <a:endParaRPr>
              <a:solidFill>
                <a:schemeClr val="lt1"/>
              </a:solidFill>
              <a:latin typeface="Roboto Light"/>
              <a:ea typeface="Roboto Light"/>
              <a:cs typeface="Roboto Light"/>
              <a:sym typeface="Roboto Light"/>
            </a:endParaRPr>
          </a:p>
          <a:p>
            <a:pPr marL="457200" marR="0" lvl="0" indent="0" algn="l" rtl="0">
              <a:spcBef>
                <a:spcPts val="0"/>
              </a:spcBef>
              <a:spcAft>
                <a:spcPts val="0"/>
              </a:spcAft>
              <a:buNone/>
            </a:pPr>
            <a:endParaRPr>
              <a:solidFill>
                <a:schemeClr val="lt1"/>
              </a:solidFill>
              <a:latin typeface="Roboto Light"/>
              <a:ea typeface="Roboto Light"/>
              <a:cs typeface="Roboto Light"/>
              <a:sym typeface="Roboto Light"/>
            </a:endParaRPr>
          </a:p>
          <a:p>
            <a:pPr marL="457200" marR="0" lvl="0" indent="-317500" algn="l" rtl="0">
              <a:spcBef>
                <a:spcPts val="0"/>
              </a:spcBef>
              <a:spcAft>
                <a:spcPts val="0"/>
              </a:spcAft>
              <a:buClr>
                <a:schemeClr val="lt1"/>
              </a:buClr>
              <a:buSzPts val="1400"/>
              <a:buChar char="●"/>
            </a:pPr>
            <a:r>
              <a:rPr lang="en" b="1">
                <a:solidFill>
                  <a:schemeClr val="accent6"/>
                </a:solidFill>
                <a:latin typeface="Roboto"/>
                <a:ea typeface="Roboto"/>
                <a:cs typeface="Roboto"/>
                <a:sym typeface="Roboto"/>
              </a:rPr>
              <a:t>Dynamic position calculation</a:t>
            </a:r>
            <a:r>
              <a:rPr lang="en">
                <a:solidFill>
                  <a:schemeClr val="lt1"/>
                </a:solidFill>
                <a:latin typeface="Roboto Light"/>
                <a:ea typeface="Roboto Light"/>
                <a:cs typeface="Roboto Light"/>
                <a:sym typeface="Roboto Light"/>
              </a:rPr>
              <a:t> for post-corporate action events.</a:t>
            </a:r>
            <a:endParaRPr>
              <a:solidFill>
                <a:schemeClr val="lt1"/>
              </a:solidFill>
              <a:latin typeface="Roboto Light"/>
              <a:ea typeface="Roboto Light"/>
              <a:cs typeface="Roboto Light"/>
              <a:sym typeface="Roboto Light"/>
            </a:endParaRPr>
          </a:p>
          <a:p>
            <a:pPr marL="457200" marR="0" lvl="0" indent="0" algn="l" rtl="0">
              <a:spcBef>
                <a:spcPts val="0"/>
              </a:spcBef>
              <a:spcAft>
                <a:spcPts val="0"/>
              </a:spcAft>
              <a:buNone/>
            </a:pPr>
            <a:endParaRPr>
              <a:solidFill>
                <a:schemeClr val="lt1"/>
              </a:solidFill>
              <a:latin typeface="Roboto Light"/>
              <a:ea typeface="Roboto Light"/>
              <a:cs typeface="Roboto Light"/>
              <a:sym typeface="Roboto Light"/>
            </a:endParaRPr>
          </a:p>
          <a:p>
            <a:pPr marL="457200" marR="0" lvl="0" indent="-317500" algn="l" rtl="0">
              <a:spcBef>
                <a:spcPts val="0"/>
              </a:spcBef>
              <a:spcAft>
                <a:spcPts val="0"/>
              </a:spcAft>
              <a:buClr>
                <a:schemeClr val="lt1"/>
              </a:buClr>
              <a:buSzPts val="1400"/>
              <a:buChar char="●"/>
            </a:pPr>
            <a:r>
              <a:rPr lang="en">
                <a:solidFill>
                  <a:schemeClr val="lt1"/>
                </a:solidFill>
                <a:latin typeface="Roboto Light"/>
                <a:ea typeface="Roboto Light"/>
                <a:cs typeface="Roboto Light"/>
                <a:sym typeface="Roboto Light"/>
              </a:rPr>
              <a:t>Intuitive </a:t>
            </a:r>
            <a:r>
              <a:rPr lang="en" b="1">
                <a:solidFill>
                  <a:schemeClr val="accent6"/>
                </a:solidFill>
                <a:latin typeface="Roboto"/>
                <a:ea typeface="Roboto"/>
                <a:cs typeface="Roboto"/>
                <a:sym typeface="Roboto"/>
              </a:rPr>
              <a:t>UI for effortless user interaction and data visualization</a:t>
            </a:r>
            <a:r>
              <a:rPr lang="en">
                <a:solidFill>
                  <a:schemeClr val="lt1"/>
                </a:solidFill>
                <a:latin typeface="Roboto Light"/>
                <a:ea typeface="Roboto Light"/>
                <a:cs typeface="Roboto Light"/>
                <a:sym typeface="Roboto Light"/>
              </a:rPr>
              <a:t>.</a:t>
            </a:r>
            <a:endParaRPr>
              <a:solidFill>
                <a:schemeClr val="lt1"/>
              </a:solidFill>
              <a:latin typeface="Roboto Light"/>
              <a:ea typeface="Roboto Light"/>
              <a:cs typeface="Roboto Light"/>
              <a:sym typeface="Roboto Light"/>
            </a:endParaRPr>
          </a:p>
        </p:txBody>
      </p:sp>
      <p:grpSp>
        <p:nvGrpSpPr>
          <p:cNvPr id="285" name="Google Shape;285;p40"/>
          <p:cNvGrpSpPr/>
          <p:nvPr/>
        </p:nvGrpSpPr>
        <p:grpSpPr>
          <a:xfrm>
            <a:off x="143053" y="269812"/>
            <a:ext cx="312779" cy="251689"/>
            <a:chOff x="5875183" y="1984576"/>
            <a:chExt cx="408968" cy="329091"/>
          </a:xfrm>
        </p:grpSpPr>
        <p:sp>
          <p:nvSpPr>
            <p:cNvPr id="286" name="Google Shape;286;p40"/>
            <p:cNvSpPr/>
            <p:nvPr/>
          </p:nvSpPr>
          <p:spPr>
            <a:xfrm>
              <a:off x="5875183" y="1984576"/>
              <a:ext cx="408968" cy="329091"/>
            </a:xfrm>
            <a:custGeom>
              <a:avLst/>
              <a:gdLst/>
              <a:ahLst/>
              <a:cxnLst/>
              <a:rect l="l" t="t" r="r" b="b"/>
              <a:pathLst>
                <a:path w="408968" h="329091" extrusionOk="0">
                  <a:moveTo>
                    <a:pt x="373024" y="0"/>
                  </a:moveTo>
                  <a:lnTo>
                    <a:pt x="35944" y="0"/>
                  </a:lnTo>
                  <a:cubicBezTo>
                    <a:pt x="16125" y="0"/>
                    <a:pt x="0" y="16125"/>
                    <a:pt x="0" y="35944"/>
                  </a:cubicBezTo>
                  <a:lnTo>
                    <a:pt x="0" y="218063"/>
                  </a:lnTo>
                  <a:cubicBezTo>
                    <a:pt x="0" y="237883"/>
                    <a:pt x="16125" y="254007"/>
                    <a:pt x="35944" y="254007"/>
                  </a:cubicBezTo>
                  <a:lnTo>
                    <a:pt x="51920" y="254007"/>
                  </a:lnTo>
                  <a:lnTo>
                    <a:pt x="51920" y="305128"/>
                  </a:lnTo>
                  <a:cubicBezTo>
                    <a:pt x="51920" y="318342"/>
                    <a:pt x="62670" y="329091"/>
                    <a:pt x="75883" y="329091"/>
                  </a:cubicBezTo>
                  <a:lnTo>
                    <a:pt x="166942" y="329091"/>
                  </a:lnTo>
                  <a:cubicBezTo>
                    <a:pt x="180155" y="329091"/>
                    <a:pt x="190905" y="318342"/>
                    <a:pt x="190905" y="305128"/>
                  </a:cubicBezTo>
                  <a:lnTo>
                    <a:pt x="190905" y="254007"/>
                  </a:lnTo>
                  <a:lnTo>
                    <a:pt x="373024" y="254007"/>
                  </a:lnTo>
                  <a:cubicBezTo>
                    <a:pt x="392843" y="254007"/>
                    <a:pt x="408968" y="237883"/>
                    <a:pt x="408968" y="218063"/>
                  </a:cubicBezTo>
                  <a:lnTo>
                    <a:pt x="408968" y="35944"/>
                  </a:lnTo>
                  <a:cubicBezTo>
                    <a:pt x="408968" y="16125"/>
                    <a:pt x="392843" y="0"/>
                    <a:pt x="373024" y="0"/>
                  </a:cubicBezTo>
                  <a:close/>
                  <a:moveTo>
                    <a:pt x="166942" y="305128"/>
                  </a:moveTo>
                  <a:lnTo>
                    <a:pt x="75883" y="305128"/>
                  </a:lnTo>
                  <a:lnTo>
                    <a:pt x="75883" y="235636"/>
                  </a:lnTo>
                  <a:cubicBezTo>
                    <a:pt x="75883" y="210115"/>
                    <a:pt x="92913" y="183716"/>
                    <a:pt x="121412" y="183716"/>
                  </a:cubicBezTo>
                  <a:cubicBezTo>
                    <a:pt x="149912" y="183716"/>
                    <a:pt x="166942" y="210115"/>
                    <a:pt x="166942" y="235636"/>
                  </a:cubicBezTo>
                  <a:close/>
                  <a:moveTo>
                    <a:pt x="88663" y="127004"/>
                  </a:moveTo>
                  <a:cubicBezTo>
                    <a:pt x="88663" y="108946"/>
                    <a:pt x="103355" y="94254"/>
                    <a:pt x="121412" y="94254"/>
                  </a:cubicBezTo>
                  <a:cubicBezTo>
                    <a:pt x="139470" y="94254"/>
                    <a:pt x="154162" y="108946"/>
                    <a:pt x="154162" y="127004"/>
                  </a:cubicBezTo>
                  <a:cubicBezTo>
                    <a:pt x="154162" y="145061"/>
                    <a:pt x="139470" y="159753"/>
                    <a:pt x="121412" y="159753"/>
                  </a:cubicBezTo>
                  <a:cubicBezTo>
                    <a:pt x="103355" y="159753"/>
                    <a:pt x="88663" y="145061"/>
                    <a:pt x="88663" y="127004"/>
                  </a:cubicBezTo>
                  <a:close/>
                  <a:moveTo>
                    <a:pt x="385005" y="218063"/>
                  </a:moveTo>
                  <a:cubicBezTo>
                    <a:pt x="385005" y="224670"/>
                    <a:pt x="379630" y="230045"/>
                    <a:pt x="373024" y="230045"/>
                  </a:cubicBezTo>
                  <a:lnTo>
                    <a:pt x="190692" y="230045"/>
                  </a:lnTo>
                  <a:cubicBezTo>
                    <a:pt x="189516" y="213141"/>
                    <a:pt x="183085" y="196631"/>
                    <a:pt x="172614" y="184042"/>
                  </a:cubicBezTo>
                  <a:cubicBezTo>
                    <a:pt x="168185" y="178717"/>
                    <a:pt x="163159" y="174208"/>
                    <a:pt x="157671" y="170573"/>
                  </a:cubicBezTo>
                  <a:cubicBezTo>
                    <a:pt x="170159" y="160161"/>
                    <a:pt x="178125" y="144497"/>
                    <a:pt x="178125" y="127004"/>
                  </a:cubicBezTo>
                  <a:cubicBezTo>
                    <a:pt x="178125" y="95733"/>
                    <a:pt x="152683" y="70291"/>
                    <a:pt x="121412" y="70291"/>
                  </a:cubicBezTo>
                  <a:cubicBezTo>
                    <a:pt x="90142" y="70291"/>
                    <a:pt x="64700" y="95733"/>
                    <a:pt x="64700" y="127004"/>
                  </a:cubicBezTo>
                  <a:cubicBezTo>
                    <a:pt x="64700" y="144497"/>
                    <a:pt x="72665" y="160161"/>
                    <a:pt x="85155" y="170572"/>
                  </a:cubicBezTo>
                  <a:cubicBezTo>
                    <a:pt x="79666" y="174208"/>
                    <a:pt x="74640" y="178717"/>
                    <a:pt x="70212" y="184041"/>
                  </a:cubicBezTo>
                  <a:cubicBezTo>
                    <a:pt x="59740" y="196631"/>
                    <a:pt x="53310" y="213141"/>
                    <a:pt x="52133" y="230045"/>
                  </a:cubicBezTo>
                  <a:lnTo>
                    <a:pt x="35944" y="230045"/>
                  </a:lnTo>
                  <a:cubicBezTo>
                    <a:pt x="29338" y="230045"/>
                    <a:pt x="23963" y="224670"/>
                    <a:pt x="23963" y="218063"/>
                  </a:cubicBezTo>
                  <a:lnTo>
                    <a:pt x="23963" y="35944"/>
                  </a:lnTo>
                  <a:cubicBezTo>
                    <a:pt x="23963" y="29338"/>
                    <a:pt x="29338" y="23963"/>
                    <a:pt x="35944" y="23963"/>
                  </a:cubicBezTo>
                  <a:lnTo>
                    <a:pt x="373024" y="23963"/>
                  </a:lnTo>
                  <a:cubicBezTo>
                    <a:pt x="379630" y="23963"/>
                    <a:pt x="385005" y="29338"/>
                    <a:pt x="385005" y="35944"/>
                  </a:cubicBezTo>
                  <a:close/>
                </a:path>
              </a:pathLst>
            </a:custGeom>
            <a:gradFill>
              <a:gsLst>
                <a:gs pos="0">
                  <a:srgbClr val="E10178"/>
                </a:gs>
                <a:gs pos="50000">
                  <a:srgbClr val="009CDF"/>
                </a:gs>
                <a:gs pos="100000">
                  <a:srgbClr val="41A029"/>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p40"/>
            <p:cNvSpPr/>
            <p:nvPr/>
          </p:nvSpPr>
          <p:spPr>
            <a:xfrm>
              <a:off x="6144367" y="2048477"/>
              <a:ext cx="87864" cy="23962"/>
            </a:xfrm>
            <a:custGeom>
              <a:avLst/>
              <a:gdLst/>
              <a:ahLst/>
              <a:cxnLst/>
              <a:rect l="l" t="t" r="r" b="b"/>
              <a:pathLst>
                <a:path w="87864" h="23962" extrusionOk="0">
                  <a:moveTo>
                    <a:pt x="75883" y="0"/>
                  </a:moveTo>
                  <a:lnTo>
                    <a:pt x="11981" y="0"/>
                  </a:lnTo>
                  <a:cubicBezTo>
                    <a:pt x="5365" y="0"/>
                    <a:pt x="0" y="5365"/>
                    <a:pt x="0" y="11981"/>
                  </a:cubicBezTo>
                  <a:cubicBezTo>
                    <a:pt x="0" y="18598"/>
                    <a:pt x="5365" y="23963"/>
                    <a:pt x="11981" y="23963"/>
                  </a:cubicBezTo>
                  <a:lnTo>
                    <a:pt x="75883" y="23963"/>
                  </a:lnTo>
                  <a:cubicBezTo>
                    <a:pt x="82500" y="23963"/>
                    <a:pt x="87864" y="18598"/>
                    <a:pt x="87864" y="11981"/>
                  </a:cubicBezTo>
                  <a:cubicBezTo>
                    <a:pt x="87864" y="5365"/>
                    <a:pt x="82500" y="0"/>
                    <a:pt x="75883" y="0"/>
                  </a:cubicBezTo>
                  <a:close/>
                </a:path>
              </a:pathLst>
            </a:custGeom>
            <a:gradFill>
              <a:gsLst>
                <a:gs pos="0">
                  <a:srgbClr val="E10178"/>
                </a:gs>
                <a:gs pos="50000">
                  <a:srgbClr val="009CDF"/>
                </a:gs>
                <a:gs pos="100000">
                  <a:srgbClr val="41A029"/>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288;p40"/>
            <p:cNvSpPr/>
            <p:nvPr/>
          </p:nvSpPr>
          <p:spPr>
            <a:xfrm>
              <a:off x="6144367" y="2099598"/>
              <a:ext cx="87864" cy="23962"/>
            </a:xfrm>
            <a:custGeom>
              <a:avLst/>
              <a:gdLst/>
              <a:ahLst/>
              <a:cxnLst/>
              <a:rect l="l" t="t" r="r" b="b"/>
              <a:pathLst>
                <a:path w="87864" h="23962" extrusionOk="0">
                  <a:moveTo>
                    <a:pt x="75883" y="0"/>
                  </a:moveTo>
                  <a:lnTo>
                    <a:pt x="11981" y="0"/>
                  </a:lnTo>
                  <a:cubicBezTo>
                    <a:pt x="5365" y="0"/>
                    <a:pt x="0" y="5365"/>
                    <a:pt x="0" y="11981"/>
                  </a:cubicBezTo>
                  <a:cubicBezTo>
                    <a:pt x="0" y="18598"/>
                    <a:pt x="5365" y="23963"/>
                    <a:pt x="11981" y="23963"/>
                  </a:cubicBezTo>
                  <a:lnTo>
                    <a:pt x="75883" y="23963"/>
                  </a:lnTo>
                  <a:cubicBezTo>
                    <a:pt x="82500" y="23963"/>
                    <a:pt x="87864" y="18598"/>
                    <a:pt x="87864" y="11981"/>
                  </a:cubicBezTo>
                  <a:cubicBezTo>
                    <a:pt x="87864" y="5365"/>
                    <a:pt x="82500" y="0"/>
                    <a:pt x="75883" y="0"/>
                  </a:cubicBezTo>
                  <a:close/>
                </a:path>
              </a:pathLst>
            </a:custGeom>
            <a:gradFill>
              <a:gsLst>
                <a:gs pos="0">
                  <a:srgbClr val="E10178"/>
                </a:gs>
                <a:gs pos="50000">
                  <a:srgbClr val="009CDF"/>
                </a:gs>
                <a:gs pos="100000">
                  <a:srgbClr val="41A029"/>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 name="Google Shape;289;p40"/>
            <p:cNvSpPr/>
            <p:nvPr/>
          </p:nvSpPr>
          <p:spPr>
            <a:xfrm>
              <a:off x="6144367" y="2150719"/>
              <a:ext cx="87864" cy="23962"/>
            </a:xfrm>
            <a:custGeom>
              <a:avLst/>
              <a:gdLst/>
              <a:ahLst/>
              <a:cxnLst/>
              <a:rect l="l" t="t" r="r" b="b"/>
              <a:pathLst>
                <a:path w="87864" h="23962" extrusionOk="0">
                  <a:moveTo>
                    <a:pt x="75883" y="0"/>
                  </a:moveTo>
                  <a:lnTo>
                    <a:pt x="11981" y="0"/>
                  </a:lnTo>
                  <a:cubicBezTo>
                    <a:pt x="5365" y="0"/>
                    <a:pt x="0" y="5365"/>
                    <a:pt x="0" y="11981"/>
                  </a:cubicBezTo>
                  <a:cubicBezTo>
                    <a:pt x="0" y="18598"/>
                    <a:pt x="5365" y="23963"/>
                    <a:pt x="11981" y="23963"/>
                  </a:cubicBezTo>
                  <a:lnTo>
                    <a:pt x="75883" y="23963"/>
                  </a:lnTo>
                  <a:cubicBezTo>
                    <a:pt x="82500" y="23963"/>
                    <a:pt x="87864" y="18598"/>
                    <a:pt x="87864" y="11981"/>
                  </a:cubicBezTo>
                  <a:cubicBezTo>
                    <a:pt x="87864" y="5365"/>
                    <a:pt x="82500" y="0"/>
                    <a:pt x="75883" y="0"/>
                  </a:cubicBezTo>
                  <a:close/>
                </a:path>
              </a:pathLst>
            </a:custGeom>
            <a:gradFill>
              <a:gsLst>
                <a:gs pos="0">
                  <a:srgbClr val="E10178"/>
                </a:gs>
                <a:gs pos="50000">
                  <a:srgbClr val="009CDF"/>
                </a:gs>
                <a:gs pos="100000">
                  <a:srgbClr val="41A029"/>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 name="Google Shape;290;p40"/>
            <p:cNvSpPr/>
            <p:nvPr/>
          </p:nvSpPr>
          <p:spPr>
            <a:xfrm>
              <a:off x="6093246" y="2150719"/>
              <a:ext cx="23962" cy="23962"/>
            </a:xfrm>
            <a:custGeom>
              <a:avLst/>
              <a:gdLst/>
              <a:ahLst/>
              <a:cxnLst/>
              <a:rect l="l" t="t" r="r" b="b"/>
              <a:pathLst>
                <a:path w="23962" h="23962" extrusionOk="0">
                  <a:moveTo>
                    <a:pt x="23963" y="11981"/>
                  </a:moveTo>
                  <a:cubicBezTo>
                    <a:pt x="23963" y="18599"/>
                    <a:pt x="18599" y="23963"/>
                    <a:pt x="11981" y="23963"/>
                  </a:cubicBezTo>
                  <a:cubicBezTo>
                    <a:pt x="5364" y="23963"/>
                    <a:pt x="0" y="18599"/>
                    <a:pt x="0" y="11981"/>
                  </a:cubicBezTo>
                  <a:cubicBezTo>
                    <a:pt x="0" y="5364"/>
                    <a:pt x="5364" y="0"/>
                    <a:pt x="11981" y="0"/>
                  </a:cubicBezTo>
                  <a:cubicBezTo>
                    <a:pt x="18599" y="0"/>
                    <a:pt x="23963" y="5364"/>
                    <a:pt x="23963" y="11981"/>
                  </a:cubicBezTo>
                  <a:close/>
                </a:path>
              </a:pathLst>
            </a:custGeom>
            <a:gradFill>
              <a:gsLst>
                <a:gs pos="0">
                  <a:srgbClr val="E10178"/>
                </a:gs>
                <a:gs pos="50000">
                  <a:srgbClr val="009CDF"/>
                </a:gs>
                <a:gs pos="100000">
                  <a:srgbClr val="41A029"/>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 name="Google Shape;291;p40"/>
            <p:cNvSpPr/>
            <p:nvPr/>
          </p:nvSpPr>
          <p:spPr>
            <a:xfrm>
              <a:off x="6093246" y="2099598"/>
              <a:ext cx="23962" cy="23962"/>
            </a:xfrm>
            <a:custGeom>
              <a:avLst/>
              <a:gdLst/>
              <a:ahLst/>
              <a:cxnLst/>
              <a:rect l="l" t="t" r="r" b="b"/>
              <a:pathLst>
                <a:path w="23962" h="23962" extrusionOk="0">
                  <a:moveTo>
                    <a:pt x="23963" y="11981"/>
                  </a:moveTo>
                  <a:cubicBezTo>
                    <a:pt x="23963" y="18599"/>
                    <a:pt x="18599" y="23963"/>
                    <a:pt x="11981" y="23963"/>
                  </a:cubicBezTo>
                  <a:cubicBezTo>
                    <a:pt x="5364" y="23963"/>
                    <a:pt x="0" y="18599"/>
                    <a:pt x="0" y="11981"/>
                  </a:cubicBezTo>
                  <a:cubicBezTo>
                    <a:pt x="0" y="5364"/>
                    <a:pt x="5364" y="0"/>
                    <a:pt x="11981" y="0"/>
                  </a:cubicBezTo>
                  <a:cubicBezTo>
                    <a:pt x="18599" y="0"/>
                    <a:pt x="23963" y="5364"/>
                    <a:pt x="23963" y="11981"/>
                  </a:cubicBezTo>
                  <a:close/>
                </a:path>
              </a:pathLst>
            </a:custGeom>
            <a:gradFill>
              <a:gsLst>
                <a:gs pos="0">
                  <a:srgbClr val="E10178"/>
                </a:gs>
                <a:gs pos="50000">
                  <a:srgbClr val="009CDF"/>
                </a:gs>
                <a:gs pos="100000">
                  <a:srgbClr val="41A029"/>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40"/>
            <p:cNvSpPr/>
            <p:nvPr/>
          </p:nvSpPr>
          <p:spPr>
            <a:xfrm>
              <a:off x="6093246" y="2048479"/>
              <a:ext cx="23962" cy="23962"/>
            </a:xfrm>
            <a:custGeom>
              <a:avLst/>
              <a:gdLst/>
              <a:ahLst/>
              <a:cxnLst/>
              <a:rect l="l" t="t" r="r" b="b"/>
              <a:pathLst>
                <a:path w="23962" h="23962" extrusionOk="0">
                  <a:moveTo>
                    <a:pt x="23963" y="11981"/>
                  </a:moveTo>
                  <a:cubicBezTo>
                    <a:pt x="23963" y="18599"/>
                    <a:pt x="18599" y="23963"/>
                    <a:pt x="11981" y="23963"/>
                  </a:cubicBezTo>
                  <a:cubicBezTo>
                    <a:pt x="5364" y="23963"/>
                    <a:pt x="0" y="18599"/>
                    <a:pt x="0" y="11981"/>
                  </a:cubicBezTo>
                  <a:cubicBezTo>
                    <a:pt x="0" y="5364"/>
                    <a:pt x="5364" y="0"/>
                    <a:pt x="11981" y="0"/>
                  </a:cubicBezTo>
                  <a:cubicBezTo>
                    <a:pt x="18599" y="0"/>
                    <a:pt x="23963" y="5364"/>
                    <a:pt x="23963" y="11981"/>
                  </a:cubicBezTo>
                  <a:close/>
                </a:path>
              </a:pathLst>
            </a:custGeom>
            <a:gradFill>
              <a:gsLst>
                <a:gs pos="0">
                  <a:srgbClr val="E10178"/>
                </a:gs>
                <a:gs pos="50000">
                  <a:srgbClr val="009CDF"/>
                </a:gs>
                <a:gs pos="100000">
                  <a:srgbClr val="41A029"/>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93" name="Google Shape;293;p40"/>
          <p:cNvSpPr txBox="1"/>
          <p:nvPr/>
        </p:nvSpPr>
        <p:spPr>
          <a:xfrm>
            <a:off x="453369" y="176732"/>
            <a:ext cx="7122000" cy="708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 sz="2000" b="1">
                <a:solidFill>
                  <a:schemeClr val="lt1"/>
                </a:solidFill>
                <a:latin typeface="Roboto"/>
                <a:ea typeface="Roboto"/>
                <a:cs typeface="Roboto"/>
                <a:sym typeface="Roboto"/>
              </a:rPr>
              <a:t>Key Features</a:t>
            </a:r>
            <a:endParaRPr sz="2000" b="1">
              <a:solidFill>
                <a:schemeClr val="lt1"/>
              </a:solidFill>
              <a:latin typeface="Roboto"/>
              <a:ea typeface="Roboto"/>
              <a:cs typeface="Roboto"/>
              <a:sym typeface="Roboto"/>
            </a:endParaRPr>
          </a:p>
          <a:p>
            <a:pPr marL="0" lvl="0" indent="0" algn="l" rtl="0">
              <a:spcBef>
                <a:spcPts val="0"/>
              </a:spcBef>
              <a:spcAft>
                <a:spcPts val="0"/>
              </a:spcAft>
              <a:buNone/>
            </a:pPr>
            <a:r>
              <a:rPr lang="en" sz="2000" b="1">
                <a:solidFill>
                  <a:schemeClr val="accent5"/>
                </a:solidFill>
                <a:latin typeface="Roboto"/>
                <a:ea typeface="Roboto"/>
                <a:cs typeface="Roboto"/>
                <a:sym typeface="Roboto"/>
              </a:rPr>
              <a:t>What makes the magic happen</a:t>
            </a:r>
            <a:endParaRPr sz="2000" b="1">
              <a:solidFill>
                <a:schemeClr val="accent5"/>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alpha val="9800"/>
          </a:schemeClr>
        </a:solidFill>
        <a:effectLst/>
      </p:bgPr>
    </p:bg>
    <p:spTree>
      <p:nvGrpSpPr>
        <p:cNvPr id="1" name="Shape 297"/>
        <p:cNvGrpSpPr/>
        <p:nvPr/>
      </p:nvGrpSpPr>
      <p:grpSpPr>
        <a:xfrm>
          <a:off x="0" y="0"/>
          <a:ext cx="0" cy="0"/>
          <a:chOff x="0" y="0"/>
          <a:chExt cx="0" cy="0"/>
        </a:xfrm>
      </p:grpSpPr>
      <p:sp>
        <p:nvSpPr>
          <p:cNvPr id="298" name="Google Shape;298;p41"/>
          <p:cNvSpPr/>
          <p:nvPr/>
        </p:nvSpPr>
        <p:spPr>
          <a:xfrm>
            <a:off x="670425" y="1749950"/>
            <a:ext cx="263400" cy="2962800"/>
          </a:xfrm>
          <a:prstGeom prst="rect">
            <a:avLst/>
          </a:prstGeom>
          <a:noFill/>
          <a:ln w="12700" cap="flat" cmpd="sng">
            <a:solidFill>
              <a:srgbClr val="41A02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 name="Google Shape;299;p41"/>
          <p:cNvSpPr/>
          <p:nvPr/>
        </p:nvSpPr>
        <p:spPr>
          <a:xfrm>
            <a:off x="538725" y="4545900"/>
            <a:ext cx="526800" cy="526800"/>
          </a:xfrm>
          <a:prstGeom prst="ellipse">
            <a:avLst/>
          </a:prstGeom>
          <a:solidFill>
            <a:srgbClr val="262626"/>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00" name="Google Shape;300;p41"/>
          <p:cNvPicPr preferRelativeResize="0"/>
          <p:nvPr/>
        </p:nvPicPr>
        <p:blipFill rotWithShape="1">
          <a:blip r:embed="rId3">
            <a:alphaModFix/>
          </a:blip>
          <a:srcRect/>
          <a:stretch/>
        </p:blipFill>
        <p:spPr>
          <a:xfrm>
            <a:off x="670423" y="4677616"/>
            <a:ext cx="263398" cy="263357"/>
          </a:xfrm>
          <a:prstGeom prst="rect">
            <a:avLst/>
          </a:prstGeom>
          <a:noFill/>
          <a:ln>
            <a:noFill/>
          </a:ln>
        </p:spPr>
      </p:pic>
      <p:pic>
        <p:nvPicPr>
          <p:cNvPr id="301" name="Google Shape;301;p41" descr="Imagen que contiene Interfaz de usuario gráfica&#10;&#10;El contenido generado por IA puede ser incorrecto."/>
          <p:cNvPicPr preferRelativeResize="0"/>
          <p:nvPr/>
        </p:nvPicPr>
        <p:blipFill>
          <a:blip r:embed="rId4">
            <a:alphaModFix/>
          </a:blip>
          <a:stretch>
            <a:fillRect/>
          </a:stretch>
        </p:blipFill>
        <p:spPr>
          <a:xfrm>
            <a:off x="1868600" y="705325"/>
            <a:ext cx="468950" cy="468950"/>
          </a:xfrm>
          <a:prstGeom prst="rect">
            <a:avLst/>
          </a:prstGeom>
          <a:noFill/>
          <a:ln>
            <a:noFill/>
          </a:ln>
        </p:spPr>
      </p:pic>
      <p:pic>
        <p:nvPicPr>
          <p:cNvPr id="302" name="Google Shape;302;p41" descr="Logotipo&#10;&#10;El contenido generado por IA puede ser incorrecto."/>
          <p:cNvPicPr preferRelativeResize="0"/>
          <p:nvPr/>
        </p:nvPicPr>
        <p:blipFill>
          <a:blip r:embed="rId5">
            <a:alphaModFix/>
          </a:blip>
          <a:stretch>
            <a:fillRect/>
          </a:stretch>
        </p:blipFill>
        <p:spPr>
          <a:xfrm>
            <a:off x="1868300" y="1595500"/>
            <a:ext cx="468950" cy="468950"/>
          </a:xfrm>
          <a:prstGeom prst="rect">
            <a:avLst/>
          </a:prstGeom>
          <a:noFill/>
          <a:ln>
            <a:noFill/>
          </a:ln>
        </p:spPr>
      </p:pic>
      <p:pic>
        <p:nvPicPr>
          <p:cNvPr id="303" name="Google Shape;303;p41" descr="Un letrero de color negro&#10;&#10;El contenido generado por IA puede ser incorrecto."/>
          <p:cNvPicPr preferRelativeResize="0"/>
          <p:nvPr/>
        </p:nvPicPr>
        <p:blipFill>
          <a:blip r:embed="rId6">
            <a:alphaModFix/>
          </a:blip>
          <a:stretch>
            <a:fillRect/>
          </a:stretch>
        </p:blipFill>
        <p:spPr>
          <a:xfrm>
            <a:off x="3402670" y="1595500"/>
            <a:ext cx="468950" cy="468950"/>
          </a:xfrm>
          <a:prstGeom prst="rect">
            <a:avLst/>
          </a:prstGeom>
          <a:noFill/>
          <a:ln>
            <a:noFill/>
          </a:ln>
        </p:spPr>
      </p:pic>
      <p:cxnSp>
        <p:nvCxnSpPr>
          <p:cNvPr id="304" name="Google Shape;304;p41"/>
          <p:cNvCxnSpPr>
            <a:stCxn id="301" idx="2"/>
            <a:endCxn id="302" idx="0"/>
          </p:cNvCxnSpPr>
          <p:nvPr/>
        </p:nvCxnSpPr>
        <p:spPr>
          <a:xfrm flipH="1">
            <a:off x="2102775" y="1174275"/>
            <a:ext cx="300" cy="421200"/>
          </a:xfrm>
          <a:prstGeom prst="straightConnector1">
            <a:avLst/>
          </a:prstGeom>
          <a:noFill/>
          <a:ln w="19050" cap="flat" cmpd="sng">
            <a:solidFill>
              <a:srgbClr val="E10178"/>
            </a:solidFill>
            <a:prstDash val="solid"/>
            <a:round/>
            <a:headEnd type="none" w="med" len="med"/>
            <a:tailEnd type="triangle" w="med" len="med"/>
          </a:ln>
        </p:spPr>
      </p:cxnSp>
      <p:cxnSp>
        <p:nvCxnSpPr>
          <p:cNvPr id="305" name="Google Shape;305;p41"/>
          <p:cNvCxnSpPr>
            <a:stCxn id="302" idx="3"/>
            <a:endCxn id="303" idx="1"/>
          </p:cNvCxnSpPr>
          <p:nvPr/>
        </p:nvCxnSpPr>
        <p:spPr>
          <a:xfrm>
            <a:off x="2337250" y="1829975"/>
            <a:ext cx="1065300" cy="0"/>
          </a:xfrm>
          <a:prstGeom prst="straightConnector1">
            <a:avLst/>
          </a:prstGeom>
          <a:noFill/>
          <a:ln w="19050" cap="flat" cmpd="sng">
            <a:solidFill>
              <a:srgbClr val="E10178"/>
            </a:solidFill>
            <a:prstDash val="solid"/>
            <a:round/>
            <a:headEnd type="none" w="med" len="med"/>
            <a:tailEnd type="triangle" w="med" len="med"/>
          </a:ln>
        </p:spPr>
      </p:cxnSp>
      <p:pic>
        <p:nvPicPr>
          <p:cNvPr id="306" name="Google Shape;306;p41" descr="Un letrero de color azul&#10;&#10;El contenido generado por IA puede ser incorrecto."/>
          <p:cNvPicPr preferRelativeResize="0"/>
          <p:nvPr/>
        </p:nvPicPr>
        <p:blipFill>
          <a:blip r:embed="rId7">
            <a:alphaModFix/>
          </a:blip>
          <a:stretch>
            <a:fillRect/>
          </a:stretch>
        </p:blipFill>
        <p:spPr>
          <a:xfrm>
            <a:off x="3402675" y="2452672"/>
            <a:ext cx="468950" cy="468950"/>
          </a:xfrm>
          <a:prstGeom prst="rect">
            <a:avLst/>
          </a:prstGeom>
          <a:noFill/>
          <a:ln>
            <a:noFill/>
          </a:ln>
        </p:spPr>
      </p:pic>
      <p:cxnSp>
        <p:nvCxnSpPr>
          <p:cNvPr id="307" name="Google Shape;307;p41"/>
          <p:cNvCxnSpPr>
            <a:stCxn id="303" idx="2"/>
            <a:endCxn id="306" idx="0"/>
          </p:cNvCxnSpPr>
          <p:nvPr/>
        </p:nvCxnSpPr>
        <p:spPr>
          <a:xfrm>
            <a:off x="3637145" y="2064450"/>
            <a:ext cx="0" cy="388200"/>
          </a:xfrm>
          <a:prstGeom prst="straightConnector1">
            <a:avLst/>
          </a:prstGeom>
          <a:noFill/>
          <a:ln w="19050" cap="flat" cmpd="sng">
            <a:solidFill>
              <a:srgbClr val="E10178"/>
            </a:solidFill>
            <a:prstDash val="solid"/>
            <a:round/>
            <a:headEnd type="none" w="med" len="med"/>
            <a:tailEnd type="triangle" w="med" len="med"/>
          </a:ln>
        </p:spPr>
      </p:cxnSp>
      <p:cxnSp>
        <p:nvCxnSpPr>
          <p:cNvPr id="308" name="Google Shape;308;p41"/>
          <p:cNvCxnSpPr>
            <a:stCxn id="306" idx="1"/>
            <a:endCxn id="309" idx="6"/>
          </p:cNvCxnSpPr>
          <p:nvPr/>
        </p:nvCxnSpPr>
        <p:spPr>
          <a:xfrm rot="10800000">
            <a:off x="763275" y="2676647"/>
            <a:ext cx="2639400" cy="10500"/>
          </a:xfrm>
          <a:prstGeom prst="straightConnector1">
            <a:avLst/>
          </a:prstGeom>
          <a:noFill/>
          <a:ln w="19050" cap="flat" cmpd="sng">
            <a:solidFill>
              <a:srgbClr val="E10178"/>
            </a:solidFill>
            <a:prstDash val="solid"/>
            <a:round/>
            <a:headEnd type="none" w="med" len="med"/>
            <a:tailEnd type="triangle" w="med" len="med"/>
          </a:ln>
        </p:spPr>
      </p:cxnSp>
      <p:sp>
        <p:nvSpPr>
          <p:cNvPr id="309" name="Google Shape;309;p41"/>
          <p:cNvSpPr/>
          <p:nvPr/>
        </p:nvSpPr>
        <p:spPr>
          <a:xfrm>
            <a:off x="441675" y="2516075"/>
            <a:ext cx="321600" cy="321300"/>
          </a:xfrm>
          <a:prstGeom prst="ellipse">
            <a:avLst/>
          </a:prstGeom>
          <a:solidFill>
            <a:srgbClr val="E101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rPr>
              <a:t>1</a:t>
            </a:r>
            <a:endParaRPr sz="900">
              <a:solidFill>
                <a:schemeClr val="lt1"/>
              </a:solidFill>
            </a:endParaRPr>
          </a:p>
        </p:txBody>
      </p:sp>
      <p:pic>
        <p:nvPicPr>
          <p:cNvPr id="310" name="Google Shape;310;p41" descr="Texto, Logotipo&#10;&#10;El contenido generado por IA puede ser incorrecto."/>
          <p:cNvPicPr preferRelativeResize="0"/>
          <p:nvPr/>
        </p:nvPicPr>
        <p:blipFill rotWithShape="1">
          <a:blip r:embed="rId8">
            <a:alphaModFix/>
          </a:blip>
          <a:srcRect l="13583" t="9760" r="15109" b="22221"/>
          <a:stretch/>
        </p:blipFill>
        <p:spPr>
          <a:xfrm>
            <a:off x="5740399" y="2463093"/>
            <a:ext cx="468950" cy="448119"/>
          </a:xfrm>
          <a:prstGeom prst="rect">
            <a:avLst/>
          </a:prstGeom>
          <a:noFill/>
          <a:ln>
            <a:noFill/>
          </a:ln>
        </p:spPr>
      </p:pic>
      <p:pic>
        <p:nvPicPr>
          <p:cNvPr id="311" name="Google Shape;311;p41" descr="Logotipo&#10;&#10;El contenido generado por IA puede ser incorrecto."/>
          <p:cNvPicPr preferRelativeResize="0"/>
          <p:nvPr/>
        </p:nvPicPr>
        <p:blipFill rotWithShape="1">
          <a:blip r:embed="rId9">
            <a:alphaModFix/>
          </a:blip>
          <a:srcRect l="13246" t="10421" r="5033" b="7711"/>
          <a:stretch/>
        </p:blipFill>
        <p:spPr>
          <a:xfrm>
            <a:off x="5740400" y="3279350"/>
            <a:ext cx="468950" cy="468950"/>
          </a:xfrm>
          <a:prstGeom prst="rect">
            <a:avLst/>
          </a:prstGeom>
          <a:noFill/>
          <a:ln>
            <a:noFill/>
          </a:ln>
        </p:spPr>
      </p:pic>
      <p:cxnSp>
        <p:nvCxnSpPr>
          <p:cNvPr id="312" name="Google Shape;312;p41"/>
          <p:cNvCxnSpPr>
            <a:endCxn id="310" idx="1"/>
          </p:cNvCxnSpPr>
          <p:nvPr/>
        </p:nvCxnSpPr>
        <p:spPr>
          <a:xfrm>
            <a:off x="3871699" y="2676653"/>
            <a:ext cx="1868700" cy="10500"/>
          </a:xfrm>
          <a:prstGeom prst="straightConnector1">
            <a:avLst/>
          </a:prstGeom>
          <a:noFill/>
          <a:ln w="19050" cap="flat" cmpd="sng">
            <a:solidFill>
              <a:srgbClr val="E10178"/>
            </a:solidFill>
            <a:prstDash val="solid"/>
            <a:round/>
            <a:headEnd type="none" w="med" len="med"/>
            <a:tailEnd type="triangle" w="med" len="med"/>
          </a:ln>
        </p:spPr>
      </p:cxnSp>
      <p:cxnSp>
        <p:nvCxnSpPr>
          <p:cNvPr id="313" name="Google Shape;313;p41"/>
          <p:cNvCxnSpPr>
            <a:stCxn id="310" idx="2"/>
            <a:endCxn id="311" idx="0"/>
          </p:cNvCxnSpPr>
          <p:nvPr/>
        </p:nvCxnSpPr>
        <p:spPr>
          <a:xfrm>
            <a:off x="5974874" y="2911212"/>
            <a:ext cx="0" cy="368100"/>
          </a:xfrm>
          <a:prstGeom prst="straightConnector1">
            <a:avLst/>
          </a:prstGeom>
          <a:noFill/>
          <a:ln w="19050" cap="flat" cmpd="sng">
            <a:solidFill>
              <a:srgbClr val="E10178"/>
            </a:solidFill>
            <a:prstDash val="solid"/>
            <a:round/>
            <a:headEnd type="none" w="med" len="med"/>
            <a:tailEnd type="triangle" w="med" len="med"/>
          </a:ln>
        </p:spPr>
      </p:cxnSp>
      <p:sp>
        <p:nvSpPr>
          <p:cNvPr id="314" name="Google Shape;314;p41"/>
          <p:cNvSpPr/>
          <p:nvPr/>
        </p:nvSpPr>
        <p:spPr>
          <a:xfrm>
            <a:off x="481275" y="3353175"/>
            <a:ext cx="321600" cy="321300"/>
          </a:xfrm>
          <a:prstGeom prst="ellipse">
            <a:avLst/>
          </a:prstGeom>
          <a:solidFill>
            <a:srgbClr val="E101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rPr>
              <a:t>2</a:t>
            </a:r>
            <a:endParaRPr sz="900">
              <a:solidFill>
                <a:schemeClr val="lt1"/>
              </a:solidFill>
            </a:endParaRPr>
          </a:p>
        </p:txBody>
      </p:sp>
      <p:cxnSp>
        <p:nvCxnSpPr>
          <p:cNvPr id="315" name="Google Shape;315;p41"/>
          <p:cNvCxnSpPr>
            <a:stCxn id="311" idx="1"/>
          </p:cNvCxnSpPr>
          <p:nvPr/>
        </p:nvCxnSpPr>
        <p:spPr>
          <a:xfrm rot="10800000">
            <a:off x="803000" y="3513825"/>
            <a:ext cx="4937400" cy="0"/>
          </a:xfrm>
          <a:prstGeom prst="straightConnector1">
            <a:avLst/>
          </a:prstGeom>
          <a:noFill/>
          <a:ln w="19050" cap="flat" cmpd="sng">
            <a:solidFill>
              <a:srgbClr val="E10178"/>
            </a:solidFill>
            <a:prstDash val="solid"/>
            <a:round/>
            <a:headEnd type="none" w="med" len="med"/>
            <a:tailEnd type="triangle" w="med" len="med"/>
          </a:ln>
        </p:spPr>
      </p:cxnSp>
      <p:pic>
        <p:nvPicPr>
          <p:cNvPr id="316" name="Google Shape;316;p41" descr="Logotipo&#10;&#10;El contenido generado por IA puede ser incorrecto."/>
          <p:cNvPicPr preferRelativeResize="0"/>
          <p:nvPr/>
        </p:nvPicPr>
        <p:blipFill>
          <a:blip r:embed="rId10">
            <a:alphaModFix/>
          </a:blip>
          <a:stretch>
            <a:fillRect/>
          </a:stretch>
        </p:blipFill>
        <p:spPr>
          <a:xfrm>
            <a:off x="5740400" y="4116450"/>
            <a:ext cx="468950" cy="468950"/>
          </a:xfrm>
          <a:prstGeom prst="rect">
            <a:avLst/>
          </a:prstGeom>
          <a:noFill/>
          <a:ln>
            <a:noFill/>
          </a:ln>
        </p:spPr>
      </p:pic>
      <p:cxnSp>
        <p:nvCxnSpPr>
          <p:cNvPr id="317" name="Google Shape;317;p41"/>
          <p:cNvCxnSpPr>
            <a:stCxn id="311" idx="2"/>
            <a:endCxn id="316" idx="0"/>
          </p:cNvCxnSpPr>
          <p:nvPr/>
        </p:nvCxnSpPr>
        <p:spPr>
          <a:xfrm>
            <a:off x="5974875" y="3748300"/>
            <a:ext cx="0" cy="368100"/>
          </a:xfrm>
          <a:prstGeom prst="straightConnector1">
            <a:avLst/>
          </a:prstGeom>
          <a:noFill/>
          <a:ln w="19050" cap="flat" cmpd="sng">
            <a:solidFill>
              <a:srgbClr val="E10178"/>
            </a:solidFill>
            <a:prstDash val="solid"/>
            <a:round/>
            <a:headEnd type="none" w="med" len="med"/>
            <a:tailEnd type="triangle" w="med" len="med"/>
          </a:ln>
        </p:spPr>
      </p:cxnSp>
      <p:cxnSp>
        <p:nvCxnSpPr>
          <p:cNvPr id="318" name="Google Shape;318;p41"/>
          <p:cNvCxnSpPr>
            <a:stCxn id="316" idx="1"/>
          </p:cNvCxnSpPr>
          <p:nvPr/>
        </p:nvCxnSpPr>
        <p:spPr>
          <a:xfrm rot="10800000">
            <a:off x="844100" y="4350925"/>
            <a:ext cx="4896300" cy="0"/>
          </a:xfrm>
          <a:prstGeom prst="straightConnector1">
            <a:avLst/>
          </a:prstGeom>
          <a:noFill/>
          <a:ln w="19050" cap="flat" cmpd="sng">
            <a:solidFill>
              <a:srgbClr val="E10178"/>
            </a:solidFill>
            <a:prstDash val="solid"/>
            <a:round/>
            <a:headEnd type="none" w="med" len="med"/>
            <a:tailEnd type="triangle" w="med" len="med"/>
          </a:ln>
        </p:spPr>
      </p:cxnSp>
      <p:sp>
        <p:nvSpPr>
          <p:cNvPr id="319" name="Google Shape;319;p41"/>
          <p:cNvSpPr/>
          <p:nvPr/>
        </p:nvSpPr>
        <p:spPr>
          <a:xfrm>
            <a:off x="522550" y="4190275"/>
            <a:ext cx="321600" cy="321300"/>
          </a:xfrm>
          <a:prstGeom prst="ellipse">
            <a:avLst/>
          </a:prstGeom>
          <a:solidFill>
            <a:srgbClr val="E101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rPr>
              <a:t>3</a:t>
            </a:r>
            <a:endParaRPr sz="900">
              <a:solidFill>
                <a:schemeClr val="lt1"/>
              </a:solidFill>
            </a:endParaRPr>
          </a:p>
        </p:txBody>
      </p:sp>
      <p:sp>
        <p:nvSpPr>
          <p:cNvPr id="320" name="Google Shape;320;p41"/>
          <p:cNvSpPr txBox="1"/>
          <p:nvPr/>
        </p:nvSpPr>
        <p:spPr>
          <a:xfrm>
            <a:off x="326700" y="1115200"/>
            <a:ext cx="1332900" cy="38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00"/>
                </a:solidFill>
              </a:rPr>
              <a:t>AI</a:t>
            </a:r>
            <a:r>
              <a:rPr lang="en" sz="900">
                <a:solidFill>
                  <a:schemeClr val="lt1"/>
                </a:solidFill>
              </a:rPr>
              <a:t> ISO Mapper </a:t>
            </a:r>
            <a:endParaRPr sz="900">
              <a:solidFill>
                <a:schemeClr val="lt1"/>
              </a:solidFill>
            </a:endParaRPr>
          </a:p>
          <a:p>
            <a:pPr marL="0" lvl="0" indent="0" algn="l" rtl="0">
              <a:spcBef>
                <a:spcPts val="0"/>
              </a:spcBef>
              <a:spcAft>
                <a:spcPts val="0"/>
              </a:spcAft>
              <a:buNone/>
            </a:pPr>
            <a:r>
              <a:rPr lang="en" sz="700">
                <a:solidFill>
                  <a:schemeClr val="lt1"/>
                </a:solidFill>
              </a:rPr>
              <a:t>(Anthropic Claude 3 Haiku)</a:t>
            </a:r>
            <a:endParaRPr sz="700">
              <a:solidFill>
                <a:schemeClr val="lt1"/>
              </a:solidFill>
            </a:endParaRPr>
          </a:p>
        </p:txBody>
      </p:sp>
      <p:sp>
        <p:nvSpPr>
          <p:cNvPr id="321" name="Google Shape;321;p41"/>
          <p:cNvSpPr txBox="1"/>
          <p:nvPr/>
        </p:nvSpPr>
        <p:spPr>
          <a:xfrm>
            <a:off x="1705125" y="471525"/>
            <a:ext cx="1065300" cy="3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accent5"/>
                </a:solidFill>
              </a:rPr>
              <a:t>News Feed API</a:t>
            </a:r>
            <a:endParaRPr sz="800">
              <a:solidFill>
                <a:schemeClr val="accent5"/>
              </a:solidFill>
            </a:endParaRPr>
          </a:p>
        </p:txBody>
      </p:sp>
      <p:sp>
        <p:nvSpPr>
          <p:cNvPr id="322" name="Google Shape;322;p41"/>
          <p:cNvSpPr txBox="1"/>
          <p:nvPr/>
        </p:nvSpPr>
        <p:spPr>
          <a:xfrm>
            <a:off x="1511325" y="1973925"/>
            <a:ext cx="1277700" cy="3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accent5"/>
                </a:solidFill>
              </a:rPr>
              <a:t>ISO 20022 Notification</a:t>
            </a:r>
            <a:endParaRPr sz="800">
              <a:solidFill>
                <a:schemeClr val="accent5"/>
              </a:solidFill>
            </a:endParaRPr>
          </a:p>
        </p:txBody>
      </p:sp>
      <p:sp>
        <p:nvSpPr>
          <p:cNvPr id="323" name="Google Shape;323;p41"/>
          <p:cNvSpPr txBox="1"/>
          <p:nvPr/>
        </p:nvSpPr>
        <p:spPr>
          <a:xfrm>
            <a:off x="3085375" y="1380200"/>
            <a:ext cx="1182900" cy="3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accent5"/>
                </a:solidFill>
              </a:rPr>
              <a:t>ISO 20022 Enriched</a:t>
            </a:r>
            <a:endParaRPr sz="800">
              <a:solidFill>
                <a:schemeClr val="accent5"/>
              </a:solidFill>
            </a:endParaRPr>
          </a:p>
        </p:txBody>
      </p:sp>
      <p:sp>
        <p:nvSpPr>
          <p:cNvPr id="324" name="Google Shape;324;p41"/>
          <p:cNvSpPr txBox="1"/>
          <p:nvPr/>
        </p:nvSpPr>
        <p:spPr>
          <a:xfrm>
            <a:off x="3045700" y="2865550"/>
            <a:ext cx="1182900" cy="3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accent5"/>
                </a:solidFill>
              </a:rPr>
              <a:t>ISO 20022 Validated</a:t>
            </a:r>
            <a:endParaRPr sz="800">
              <a:solidFill>
                <a:schemeClr val="accent5"/>
              </a:solidFill>
            </a:endParaRPr>
          </a:p>
        </p:txBody>
      </p:sp>
      <p:sp>
        <p:nvSpPr>
          <p:cNvPr id="325" name="Google Shape;325;p41"/>
          <p:cNvSpPr txBox="1"/>
          <p:nvPr/>
        </p:nvSpPr>
        <p:spPr>
          <a:xfrm>
            <a:off x="5383425" y="2117900"/>
            <a:ext cx="1182900" cy="32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accent5"/>
                </a:solidFill>
              </a:rPr>
              <a:t>Corporate Action Event in CDM Format</a:t>
            </a:r>
            <a:endParaRPr sz="800">
              <a:solidFill>
                <a:schemeClr val="accent5"/>
              </a:solidFill>
            </a:endParaRPr>
          </a:p>
        </p:txBody>
      </p:sp>
      <p:sp>
        <p:nvSpPr>
          <p:cNvPr id="326" name="Google Shape;326;p41"/>
          <p:cNvSpPr txBox="1"/>
          <p:nvPr/>
        </p:nvSpPr>
        <p:spPr>
          <a:xfrm>
            <a:off x="6209350" y="3279350"/>
            <a:ext cx="1182900" cy="3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accent5"/>
                </a:solidFill>
              </a:rPr>
              <a:t>Proposed CDM Resulting Trade(s)</a:t>
            </a:r>
            <a:endParaRPr sz="800">
              <a:solidFill>
                <a:schemeClr val="accent5"/>
              </a:solidFill>
            </a:endParaRPr>
          </a:p>
        </p:txBody>
      </p:sp>
      <p:sp>
        <p:nvSpPr>
          <p:cNvPr id="327" name="Google Shape;327;p41"/>
          <p:cNvSpPr txBox="1"/>
          <p:nvPr/>
        </p:nvSpPr>
        <p:spPr>
          <a:xfrm>
            <a:off x="6209350" y="4111075"/>
            <a:ext cx="1332900" cy="3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accent5"/>
                </a:solidFill>
              </a:rPr>
              <a:t>Accepted and valid CDM Resulting Trade(s)</a:t>
            </a:r>
            <a:endParaRPr sz="800">
              <a:solidFill>
                <a:schemeClr val="accent5"/>
              </a:solidFill>
            </a:endParaRPr>
          </a:p>
        </p:txBody>
      </p:sp>
      <p:sp>
        <p:nvSpPr>
          <p:cNvPr id="328" name="Google Shape;328;p41"/>
          <p:cNvSpPr txBox="1"/>
          <p:nvPr/>
        </p:nvSpPr>
        <p:spPr>
          <a:xfrm>
            <a:off x="895100" y="2600450"/>
            <a:ext cx="1478100" cy="3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E10178"/>
                </a:solidFill>
              </a:rPr>
              <a:t>News notification to user</a:t>
            </a:r>
            <a:endParaRPr sz="800">
              <a:solidFill>
                <a:srgbClr val="E10178"/>
              </a:solidFill>
            </a:endParaRPr>
          </a:p>
        </p:txBody>
      </p:sp>
      <p:sp>
        <p:nvSpPr>
          <p:cNvPr id="329" name="Google Shape;329;p41"/>
          <p:cNvSpPr txBox="1"/>
          <p:nvPr/>
        </p:nvSpPr>
        <p:spPr>
          <a:xfrm>
            <a:off x="933825" y="3437625"/>
            <a:ext cx="20586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E10178"/>
                </a:solidFill>
              </a:rPr>
              <a:t>Resulting trade(s) for user acceptance</a:t>
            </a:r>
            <a:endParaRPr sz="800">
              <a:solidFill>
                <a:srgbClr val="E10178"/>
              </a:solidFill>
            </a:endParaRPr>
          </a:p>
        </p:txBody>
      </p:sp>
      <p:sp>
        <p:nvSpPr>
          <p:cNvPr id="330" name="Google Shape;330;p41"/>
          <p:cNvSpPr txBox="1"/>
          <p:nvPr/>
        </p:nvSpPr>
        <p:spPr>
          <a:xfrm>
            <a:off x="933825" y="4280250"/>
            <a:ext cx="2058600" cy="3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E10178"/>
                </a:solidFill>
              </a:rPr>
              <a:t>Notified trade(s) execution</a:t>
            </a:r>
            <a:endParaRPr sz="800">
              <a:solidFill>
                <a:srgbClr val="E10178"/>
              </a:solidFill>
            </a:endParaRPr>
          </a:p>
        </p:txBody>
      </p:sp>
      <p:sp>
        <p:nvSpPr>
          <p:cNvPr id="331" name="Google Shape;331;p41"/>
          <p:cNvSpPr txBox="1"/>
          <p:nvPr/>
        </p:nvSpPr>
        <p:spPr>
          <a:xfrm>
            <a:off x="4105725" y="624675"/>
            <a:ext cx="1277700" cy="38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rgbClr val="FFFF00"/>
                </a:solidFill>
              </a:rPr>
              <a:t>AI</a:t>
            </a:r>
            <a:r>
              <a:rPr lang="en" sz="900">
                <a:solidFill>
                  <a:schemeClr val="lt1"/>
                </a:solidFill>
              </a:rPr>
              <a:t> CDM CA Mapper </a:t>
            </a:r>
            <a:r>
              <a:rPr lang="en" sz="700">
                <a:solidFill>
                  <a:schemeClr val="lt1"/>
                </a:solidFill>
              </a:rPr>
              <a:t>(Anthropic Claude 3 Haiku)</a:t>
            </a:r>
            <a:endParaRPr sz="700">
              <a:solidFill>
                <a:schemeClr val="lt1"/>
              </a:solidFill>
            </a:endParaRPr>
          </a:p>
        </p:txBody>
      </p:sp>
      <p:grpSp>
        <p:nvGrpSpPr>
          <p:cNvPr id="332" name="Google Shape;332;p41"/>
          <p:cNvGrpSpPr/>
          <p:nvPr/>
        </p:nvGrpSpPr>
        <p:grpSpPr>
          <a:xfrm>
            <a:off x="136222" y="187972"/>
            <a:ext cx="309629" cy="324434"/>
            <a:chOff x="3665118" y="1944638"/>
            <a:chExt cx="390305" cy="408968"/>
          </a:xfrm>
        </p:grpSpPr>
        <p:sp>
          <p:nvSpPr>
            <p:cNvPr id="333" name="Google Shape;333;p41"/>
            <p:cNvSpPr/>
            <p:nvPr/>
          </p:nvSpPr>
          <p:spPr>
            <a:xfrm>
              <a:off x="3665118" y="1944638"/>
              <a:ext cx="390305" cy="408968"/>
            </a:xfrm>
            <a:custGeom>
              <a:avLst/>
              <a:gdLst/>
              <a:ahLst/>
              <a:cxnLst/>
              <a:rect l="l" t="t" r="r" b="b"/>
              <a:pathLst>
                <a:path w="390305" h="408968" extrusionOk="0">
                  <a:moveTo>
                    <a:pt x="223488" y="408968"/>
                  </a:moveTo>
                  <a:lnTo>
                    <a:pt x="166812" y="408968"/>
                  </a:lnTo>
                  <a:cubicBezTo>
                    <a:pt x="152975" y="408968"/>
                    <a:pt x="141200" y="399511"/>
                    <a:pt x="138167" y="385981"/>
                  </a:cubicBezTo>
                  <a:lnTo>
                    <a:pt x="130976" y="354064"/>
                  </a:lnTo>
                  <a:cubicBezTo>
                    <a:pt x="119270" y="349105"/>
                    <a:pt x="108125" y="342630"/>
                    <a:pt x="97679" y="334740"/>
                  </a:cubicBezTo>
                  <a:lnTo>
                    <a:pt x="66632" y="344539"/>
                  </a:lnTo>
                  <a:cubicBezTo>
                    <a:pt x="53306" y="348645"/>
                    <a:pt x="38822" y="343005"/>
                    <a:pt x="32142" y="331111"/>
                  </a:cubicBezTo>
                  <a:lnTo>
                    <a:pt x="3889" y="282239"/>
                  </a:lnTo>
                  <a:cubicBezTo>
                    <a:pt x="-2876" y="270140"/>
                    <a:pt x="-592" y="255230"/>
                    <a:pt x="9376" y="245858"/>
                  </a:cubicBezTo>
                  <a:lnTo>
                    <a:pt x="33437" y="223740"/>
                  </a:lnTo>
                  <a:cubicBezTo>
                    <a:pt x="32705" y="217264"/>
                    <a:pt x="32330" y="210806"/>
                    <a:pt x="32330" y="204484"/>
                  </a:cubicBezTo>
                  <a:cubicBezTo>
                    <a:pt x="32330" y="198162"/>
                    <a:pt x="32688" y="191704"/>
                    <a:pt x="33420" y="185228"/>
                  </a:cubicBezTo>
                  <a:lnTo>
                    <a:pt x="9479" y="163212"/>
                  </a:lnTo>
                  <a:cubicBezTo>
                    <a:pt x="-592" y="153738"/>
                    <a:pt x="-2893" y="138845"/>
                    <a:pt x="3804" y="126899"/>
                  </a:cubicBezTo>
                  <a:lnTo>
                    <a:pt x="32227" y="77738"/>
                  </a:lnTo>
                  <a:cubicBezTo>
                    <a:pt x="38839" y="65980"/>
                    <a:pt x="53306" y="60289"/>
                    <a:pt x="66598" y="64430"/>
                  </a:cubicBezTo>
                  <a:lnTo>
                    <a:pt x="97679" y="74228"/>
                  </a:lnTo>
                  <a:cubicBezTo>
                    <a:pt x="108125" y="66338"/>
                    <a:pt x="119287" y="59863"/>
                    <a:pt x="130976" y="54904"/>
                  </a:cubicBezTo>
                  <a:lnTo>
                    <a:pt x="138167" y="22970"/>
                  </a:lnTo>
                  <a:cubicBezTo>
                    <a:pt x="141200" y="9457"/>
                    <a:pt x="152975" y="0"/>
                    <a:pt x="166812" y="0"/>
                  </a:cubicBezTo>
                  <a:lnTo>
                    <a:pt x="223488" y="0"/>
                  </a:lnTo>
                  <a:cubicBezTo>
                    <a:pt x="237325" y="0"/>
                    <a:pt x="249100" y="9457"/>
                    <a:pt x="252133" y="22987"/>
                  </a:cubicBezTo>
                  <a:lnTo>
                    <a:pt x="259324" y="54904"/>
                  </a:lnTo>
                  <a:cubicBezTo>
                    <a:pt x="271031" y="59863"/>
                    <a:pt x="282175" y="66338"/>
                    <a:pt x="292621" y="74228"/>
                  </a:cubicBezTo>
                  <a:lnTo>
                    <a:pt x="323668" y="64430"/>
                  </a:lnTo>
                  <a:cubicBezTo>
                    <a:pt x="336960" y="60272"/>
                    <a:pt x="351461" y="65963"/>
                    <a:pt x="358158" y="77857"/>
                  </a:cubicBezTo>
                  <a:lnTo>
                    <a:pt x="386411" y="126729"/>
                  </a:lnTo>
                  <a:cubicBezTo>
                    <a:pt x="393176" y="138828"/>
                    <a:pt x="390892" y="153738"/>
                    <a:pt x="380924" y="163110"/>
                  </a:cubicBezTo>
                  <a:lnTo>
                    <a:pt x="356863" y="185228"/>
                  </a:lnTo>
                  <a:cubicBezTo>
                    <a:pt x="357596" y="191704"/>
                    <a:pt x="357953" y="198162"/>
                    <a:pt x="357953" y="204484"/>
                  </a:cubicBezTo>
                  <a:cubicBezTo>
                    <a:pt x="357953" y="210806"/>
                    <a:pt x="357596" y="217264"/>
                    <a:pt x="356863" y="223740"/>
                  </a:cubicBezTo>
                  <a:lnTo>
                    <a:pt x="380822" y="245756"/>
                  </a:lnTo>
                  <a:cubicBezTo>
                    <a:pt x="380856" y="245790"/>
                    <a:pt x="380890" y="245824"/>
                    <a:pt x="380924" y="245858"/>
                  </a:cubicBezTo>
                  <a:cubicBezTo>
                    <a:pt x="390892" y="255230"/>
                    <a:pt x="393193" y="270123"/>
                    <a:pt x="386496" y="282069"/>
                  </a:cubicBezTo>
                  <a:lnTo>
                    <a:pt x="358073" y="331230"/>
                  </a:lnTo>
                  <a:cubicBezTo>
                    <a:pt x="351444" y="342988"/>
                    <a:pt x="336977" y="348679"/>
                    <a:pt x="323702" y="344539"/>
                  </a:cubicBezTo>
                  <a:lnTo>
                    <a:pt x="292604" y="334723"/>
                  </a:lnTo>
                  <a:cubicBezTo>
                    <a:pt x="282158" y="342613"/>
                    <a:pt x="270997" y="349088"/>
                    <a:pt x="259307" y="354047"/>
                  </a:cubicBezTo>
                  <a:lnTo>
                    <a:pt x="252116" y="385981"/>
                  </a:lnTo>
                  <a:cubicBezTo>
                    <a:pt x="249100" y="399511"/>
                    <a:pt x="237325" y="408968"/>
                    <a:pt x="223488" y="408968"/>
                  </a:cubicBezTo>
                  <a:close/>
                  <a:moveTo>
                    <a:pt x="100304" y="307731"/>
                  </a:moveTo>
                  <a:cubicBezTo>
                    <a:pt x="103235" y="307731"/>
                    <a:pt x="106114" y="308737"/>
                    <a:pt x="108449" y="310645"/>
                  </a:cubicBezTo>
                  <a:cubicBezTo>
                    <a:pt x="120122" y="320273"/>
                    <a:pt x="132902" y="327686"/>
                    <a:pt x="146415" y="332678"/>
                  </a:cubicBezTo>
                  <a:cubicBezTo>
                    <a:pt x="150470" y="334178"/>
                    <a:pt x="153504" y="337637"/>
                    <a:pt x="154458" y="341863"/>
                  </a:cubicBezTo>
                  <a:lnTo>
                    <a:pt x="163131" y="380374"/>
                  </a:lnTo>
                  <a:cubicBezTo>
                    <a:pt x="163523" y="382129"/>
                    <a:pt x="165091" y="383408"/>
                    <a:pt x="166846" y="383408"/>
                  </a:cubicBezTo>
                  <a:lnTo>
                    <a:pt x="223522" y="383408"/>
                  </a:lnTo>
                  <a:cubicBezTo>
                    <a:pt x="225277" y="383408"/>
                    <a:pt x="226828" y="382129"/>
                    <a:pt x="227237" y="380391"/>
                  </a:cubicBezTo>
                  <a:lnTo>
                    <a:pt x="235911" y="341880"/>
                  </a:lnTo>
                  <a:cubicBezTo>
                    <a:pt x="236865" y="337654"/>
                    <a:pt x="239881" y="334195"/>
                    <a:pt x="243954" y="332695"/>
                  </a:cubicBezTo>
                  <a:cubicBezTo>
                    <a:pt x="257467" y="327703"/>
                    <a:pt x="270247" y="320273"/>
                    <a:pt x="281919" y="310662"/>
                  </a:cubicBezTo>
                  <a:cubicBezTo>
                    <a:pt x="285259" y="307902"/>
                    <a:pt x="289741" y="307016"/>
                    <a:pt x="293899" y="308328"/>
                  </a:cubicBezTo>
                  <a:lnTo>
                    <a:pt x="331405" y="320171"/>
                  </a:lnTo>
                  <a:cubicBezTo>
                    <a:pt x="333177" y="320716"/>
                    <a:pt x="335085" y="320103"/>
                    <a:pt x="335920" y="318586"/>
                  </a:cubicBezTo>
                  <a:lnTo>
                    <a:pt x="364344" y="269442"/>
                  </a:lnTo>
                  <a:cubicBezTo>
                    <a:pt x="365196" y="267925"/>
                    <a:pt x="364889" y="265846"/>
                    <a:pt x="363509" y="264517"/>
                  </a:cubicBezTo>
                  <a:lnTo>
                    <a:pt x="334745" y="238071"/>
                  </a:lnTo>
                  <a:cubicBezTo>
                    <a:pt x="331609" y="235191"/>
                    <a:pt x="330127" y="230965"/>
                    <a:pt x="330774" y="226756"/>
                  </a:cubicBezTo>
                  <a:cubicBezTo>
                    <a:pt x="331899" y="219258"/>
                    <a:pt x="332478" y="211760"/>
                    <a:pt x="332478" y="204484"/>
                  </a:cubicBezTo>
                  <a:cubicBezTo>
                    <a:pt x="332478" y="197208"/>
                    <a:pt x="331916" y="189727"/>
                    <a:pt x="330774" y="182212"/>
                  </a:cubicBezTo>
                  <a:cubicBezTo>
                    <a:pt x="330144" y="178003"/>
                    <a:pt x="331626" y="173777"/>
                    <a:pt x="334745" y="170898"/>
                  </a:cubicBezTo>
                  <a:lnTo>
                    <a:pt x="363577" y="144383"/>
                  </a:lnTo>
                  <a:cubicBezTo>
                    <a:pt x="364872" y="143156"/>
                    <a:pt x="365213" y="141060"/>
                    <a:pt x="364258" y="139373"/>
                  </a:cubicBezTo>
                  <a:lnTo>
                    <a:pt x="336006" y="90518"/>
                  </a:lnTo>
                  <a:cubicBezTo>
                    <a:pt x="335085" y="88899"/>
                    <a:pt x="333245" y="88269"/>
                    <a:pt x="331371" y="88814"/>
                  </a:cubicBezTo>
                  <a:lnTo>
                    <a:pt x="293916" y="100640"/>
                  </a:lnTo>
                  <a:cubicBezTo>
                    <a:pt x="289758" y="101952"/>
                    <a:pt x="285276" y="101066"/>
                    <a:pt x="281937" y="98306"/>
                  </a:cubicBezTo>
                  <a:cubicBezTo>
                    <a:pt x="270264" y="88678"/>
                    <a:pt x="257484" y="81265"/>
                    <a:pt x="243971" y="76273"/>
                  </a:cubicBezTo>
                  <a:cubicBezTo>
                    <a:pt x="239915" y="74773"/>
                    <a:pt x="236882" y="71314"/>
                    <a:pt x="235928" y="67088"/>
                  </a:cubicBezTo>
                  <a:lnTo>
                    <a:pt x="227254" y="28577"/>
                  </a:lnTo>
                  <a:cubicBezTo>
                    <a:pt x="226794" y="26839"/>
                    <a:pt x="225243" y="25561"/>
                    <a:pt x="223488" y="25561"/>
                  </a:cubicBezTo>
                  <a:lnTo>
                    <a:pt x="166812" y="25561"/>
                  </a:lnTo>
                  <a:cubicBezTo>
                    <a:pt x="165057" y="25561"/>
                    <a:pt x="163506" y="26839"/>
                    <a:pt x="163097" y="28577"/>
                  </a:cubicBezTo>
                  <a:lnTo>
                    <a:pt x="154424" y="67105"/>
                  </a:lnTo>
                  <a:cubicBezTo>
                    <a:pt x="153487" y="71331"/>
                    <a:pt x="150453" y="74773"/>
                    <a:pt x="146398" y="76290"/>
                  </a:cubicBezTo>
                  <a:cubicBezTo>
                    <a:pt x="132885" y="81282"/>
                    <a:pt x="120105" y="88695"/>
                    <a:pt x="108432" y="98323"/>
                  </a:cubicBezTo>
                  <a:cubicBezTo>
                    <a:pt x="105092" y="101083"/>
                    <a:pt x="100610" y="101952"/>
                    <a:pt x="96453" y="100657"/>
                  </a:cubicBezTo>
                  <a:lnTo>
                    <a:pt x="58947" y="88814"/>
                  </a:lnTo>
                  <a:cubicBezTo>
                    <a:pt x="57175" y="88269"/>
                    <a:pt x="55266" y="88899"/>
                    <a:pt x="54431" y="90399"/>
                  </a:cubicBezTo>
                  <a:lnTo>
                    <a:pt x="26008" y="139526"/>
                  </a:lnTo>
                  <a:cubicBezTo>
                    <a:pt x="25139" y="141060"/>
                    <a:pt x="25480" y="143156"/>
                    <a:pt x="26877" y="144485"/>
                  </a:cubicBezTo>
                  <a:lnTo>
                    <a:pt x="55624" y="170898"/>
                  </a:lnTo>
                  <a:cubicBezTo>
                    <a:pt x="58759" y="173777"/>
                    <a:pt x="60242" y="178003"/>
                    <a:pt x="59594" y="182212"/>
                  </a:cubicBezTo>
                  <a:cubicBezTo>
                    <a:pt x="58470" y="189710"/>
                    <a:pt x="57890" y="197208"/>
                    <a:pt x="57890" y="204484"/>
                  </a:cubicBezTo>
                  <a:cubicBezTo>
                    <a:pt x="57890" y="211760"/>
                    <a:pt x="58453" y="219241"/>
                    <a:pt x="59594" y="226756"/>
                  </a:cubicBezTo>
                  <a:cubicBezTo>
                    <a:pt x="60225" y="230965"/>
                    <a:pt x="58742" y="235191"/>
                    <a:pt x="55624" y="238071"/>
                  </a:cubicBezTo>
                  <a:lnTo>
                    <a:pt x="26792" y="264585"/>
                  </a:lnTo>
                  <a:cubicBezTo>
                    <a:pt x="25497" y="265812"/>
                    <a:pt x="25156" y="267908"/>
                    <a:pt x="26110" y="269595"/>
                  </a:cubicBezTo>
                  <a:lnTo>
                    <a:pt x="54363" y="318450"/>
                  </a:lnTo>
                  <a:cubicBezTo>
                    <a:pt x="55300" y="320086"/>
                    <a:pt x="57158" y="320750"/>
                    <a:pt x="58998" y="320154"/>
                  </a:cubicBezTo>
                  <a:lnTo>
                    <a:pt x="96453" y="308328"/>
                  </a:lnTo>
                  <a:cubicBezTo>
                    <a:pt x="97714" y="307919"/>
                    <a:pt x="99009" y="307731"/>
                    <a:pt x="100304" y="307731"/>
                  </a:cubicBezTo>
                  <a:close/>
                </a:path>
              </a:pathLst>
            </a:custGeom>
            <a:gradFill>
              <a:gsLst>
                <a:gs pos="0">
                  <a:srgbClr val="E10178"/>
                </a:gs>
                <a:gs pos="50000">
                  <a:srgbClr val="009CDF"/>
                </a:gs>
                <a:gs pos="100000">
                  <a:srgbClr val="41A029"/>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334;p41"/>
            <p:cNvSpPr/>
            <p:nvPr/>
          </p:nvSpPr>
          <p:spPr>
            <a:xfrm>
              <a:off x="3834703" y="2080965"/>
              <a:ext cx="51114" cy="136318"/>
            </a:xfrm>
            <a:custGeom>
              <a:avLst/>
              <a:gdLst/>
              <a:ahLst/>
              <a:cxnLst/>
              <a:rect l="l" t="t" r="r" b="b"/>
              <a:pathLst>
                <a:path w="51114" h="136318" extrusionOk="0">
                  <a:moveTo>
                    <a:pt x="12803" y="136318"/>
                  </a:moveTo>
                  <a:cubicBezTo>
                    <a:pt x="11831" y="136318"/>
                    <a:pt x="10877" y="136216"/>
                    <a:pt x="9906" y="135994"/>
                  </a:cubicBezTo>
                  <a:cubicBezTo>
                    <a:pt x="3038" y="134410"/>
                    <a:pt x="-1256" y="127542"/>
                    <a:pt x="329" y="120675"/>
                  </a:cubicBezTo>
                  <a:lnTo>
                    <a:pt x="25889" y="9913"/>
                  </a:lnTo>
                  <a:cubicBezTo>
                    <a:pt x="27474" y="3012"/>
                    <a:pt x="34427" y="-1231"/>
                    <a:pt x="41209" y="319"/>
                  </a:cubicBezTo>
                  <a:cubicBezTo>
                    <a:pt x="48076" y="1904"/>
                    <a:pt x="52370" y="8771"/>
                    <a:pt x="50785" y="15638"/>
                  </a:cubicBezTo>
                  <a:lnTo>
                    <a:pt x="25225" y="126401"/>
                  </a:lnTo>
                  <a:cubicBezTo>
                    <a:pt x="23862" y="132331"/>
                    <a:pt x="18613" y="136318"/>
                    <a:pt x="12803" y="136318"/>
                  </a:cubicBezTo>
                  <a:close/>
                </a:path>
              </a:pathLst>
            </a:custGeom>
            <a:gradFill>
              <a:gsLst>
                <a:gs pos="0">
                  <a:srgbClr val="E10178"/>
                </a:gs>
                <a:gs pos="50000">
                  <a:srgbClr val="009CDF"/>
                </a:gs>
                <a:gs pos="100000">
                  <a:srgbClr val="41A029"/>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p41"/>
            <p:cNvSpPr/>
            <p:nvPr/>
          </p:nvSpPr>
          <p:spPr>
            <a:xfrm>
              <a:off x="3902862" y="2098006"/>
              <a:ext cx="68168" cy="102236"/>
            </a:xfrm>
            <a:custGeom>
              <a:avLst/>
              <a:gdLst/>
              <a:ahLst/>
              <a:cxnLst/>
              <a:rect l="l" t="t" r="r" b="b"/>
              <a:pathLst>
                <a:path w="68168" h="102236" extrusionOk="0">
                  <a:moveTo>
                    <a:pt x="12788" y="102237"/>
                  </a:moveTo>
                  <a:cubicBezTo>
                    <a:pt x="9294" y="102237"/>
                    <a:pt x="5818" y="100822"/>
                    <a:pt x="3279" y="98011"/>
                  </a:cubicBezTo>
                  <a:cubicBezTo>
                    <a:pt x="-1441" y="92762"/>
                    <a:pt x="-1015" y="84685"/>
                    <a:pt x="4233" y="79948"/>
                  </a:cubicBezTo>
                  <a:lnTo>
                    <a:pt x="36286" y="51116"/>
                  </a:lnTo>
                  <a:lnTo>
                    <a:pt x="4233" y="22283"/>
                  </a:lnTo>
                  <a:cubicBezTo>
                    <a:pt x="-1015" y="17563"/>
                    <a:pt x="-1441" y="9486"/>
                    <a:pt x="3279" y="4221"/>
                  </a:cubicBezTo>
                  <a:cubicBezTo>
                    <a:pt x="8016" y="-1011"/>
                    <a:pt x="16093" y="-1437"/>
                    <a:pt x="21342" y="3266"/>
                  </a:cubicBezTo>
                  <a:lnTo>
                    <a:pt x="63943" y="41607"/>
                  </a:lnTo>
                  <a:cubicBezTo>
                    <a:pt x="66635" y="44044"/>
                    <a:pt x="68169" y="47503"/>
                    <a:pt x="68169" y="51116"/>
                  </a:cubicBezTo>
                  <a:cubicBezTo>
                    <a:pt x="68169" y="54728"/>
                    <a:pt x="66635" y="58187"/>
                    <a:pt x="63943" y="60624"/>
                  </a:cubicBezTo>
                  <a:lnTo>
                    <a:pt x="21342" y="98965"/>
                  </a:lnTo>
                  <a:cubicBezTo>
                    <a:pt x="18888" y="101163"/>
                    <a:pt x="15838" y="102237"/>
                    <a:pt x="12788" y="102237"/>
                  </a:cubicBezTo>
                  <a:close/>
                </a:path>
              </a:pathLst>
            </a:custGeom>
            <a:gradFill>
              <a:gsLst>
                <a:gs pos="0">
                  <a:srgbClr val="E10178"/>
                </a:gs>
                <a:gs pos="50000">
                  <a:srgbClr val="009CDF"/>
                </a:gs>
                <a:gs pos="100000">
                  <a:srgbClr val="41A029"/>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 name="Google Shape;336;p41"/>
            <p:cNvSpPr/>
            <p:nvPr/>
          </p:nvSpPr>
          <p:spPr>
            <a:xfrm>
              <a:off x="3749506" y="2097993"/>
              <a:ext cx="68168" cy="102249"/>
            </a:xfrm>
            <a:custGeom>
              <a:avLst/>
              <a:gdLst/>
              <a:ahLst/>
              <a:cxnLst/>
              <a:rect l="l" t="t" r="r" b="b"/>
              <a:pathLst>
                <a:path w="68168" h="102249" extrusionOk="0">
                  <a:moveTo>
                    <a:pt x="55381" y="102249"/>
                  </a:moveTo>
                  <a:cubicBezTo>
                    <a:pt x="52331" y="102249"/>
                    <a:pt x="49281" y="101176"/>
                    <a:pt x="46827" y="98978"/>
                  </a:cubicBezTo>
                  <a:lnTo>
                    <a:pt x="4226" y="60637"/>
                  </a:lnTo>
                  <a:cubicBezTo>
                    <a:pt x="1534" y="58200"/>
                    <a:pt x="0" y="54741"/>
                    <a:pt x="0" y="51128"/>
                  </a:cubicBezTo>
                  <a:cubicBezTo>
                    <a:pt x="0" y="47516"/>
                    <a:pt x="1534" y="44057"/>
                    <a:pt x="4226" y="41620"/>
                  </a:cubicBezTo>
                  <a:lnTo>
                    <a:pt x="46827" y="3279"/>
                  </a:lnTo>
                  <a:cubicBezTo>
                    <a:pt x="52075" y="-1441"/>
                    <a:pt x="60135" y="-1015"/>
                    <a:pt x="64890" y="4233"/>
                  </a:cubicBezTo>
                  <a:cubicBezTo>
                    <a:pt x="69610" y="9482"/>
                    <a:pt x="69184" y="17559"/>
                    <a:pt x="63935" y="22296"/>
                  </a:cubicBezTo>
                  <a:lnTo>
                    <a:pt x="31882" y="51128"/>
                  </a:lnTo>
                  <a:lnTo>
                    <a:pt x="63935" y="79961"/>
                  </a:lnTo>
                  <a:cubicBezTo>
                    <a:pt x="69184" y="84681"/>
                    <a:pt x="69610" y="92758"/>
                    <a:pt x="64890" y="98023"/>
                  </a:cubicBezTo>
                  <a:cubicBezTo>
                    <a:pt x="62351" y="100835"/>
                    <a:pt x="58874" y="102249"/>
                    <a:pt x="55381" y="102249"/>
                  </a:cubicBezTo>
                  <a:close/>
                </a:path>
              </a:pathLst>
            </a:custGeom>
            <a:gradFill>
              <a:gsLst>
                <a:gs pos="0">
                  <a:srgbClr val="E10178"/>
                </a:gs>
                <a:gs pos="50000">
                  <a:srgbClr val="009CDF"/>
                </a:gs>
                <a:gs pos="100000">
                  <a:srgbClr val="41A029"/>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37" name="Google Shape;337;p41"/>
          <p:cNvSpPr txBox="1"/>
          <p:nvPr/>
        </p:nvSpPr>
        <p:spPr>
          <a:xfrm>
            <a:off x="453369" y="176732"/>
            <a:ext cx="7122000" cy="400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 sz="2000" b="1">
                <a:solidFill>
                  <a:schemeClr val="lt1"/>
                </a:solidFill>
                <a:latin typeface="Roboto"/>
                <a:ea typeface="Roboto"/>
                <a:cs typeface="Roboto"/>
                <a:sym typeface="Roboto"/>
              </a:rPr>
              <a:t>Technical Architecture </a:t>
            </a:r>
            <a:endParaRPr sz="2000" b="1">
              <a:solidFill>
                <a:schemeClr val="accent5"/>
              </a:solidFill>
              <a:latin typeface="Roboto"/>
              <a:ea typeface="Roboto"/>
              <a:cs typeface="Roboto"/>
              <a:sym typeface="Roboto"/>
            </a:endParaRPr>
          </a:p>
        </p:txBody>
      </p:sp>
      <p:cxnSp>
        <p:nvCxnSpPr>
          <p:cNvPr id="338" name="Google Shape;338;p41"/>
          <p:cNvCxnSpPr/>
          <p:nvPr/>
        </p:nvCxnSpPr>
        <p:spPr>
          <a:xfrm>
            <a:off x="1511325" y="1341425"/>
            <a:ext cx="587400" cy="0"/>
          </a:xfrm>
          <a:prstGeom prst="straightConnector1">
            <a:avLst/>
          </a:prstGeom>
          <a:noFill/>
          <a:ln w="9525" cap="flat" cmpd="sng">
            <a:solidFill>
              <a:schemeClr val="lt2"/>
            </a:solidFill>
            <a:prstDash val="dot"/>
            <a:round/>
            <a:headEnd type="none" w="med" len="med"/>
            <a:tailEnd type="triangle" w="med" len="med"/>
          </a:ln>
        </p:spPr>
      </p:cxnSp>
      <p:cxnSp>
        <p:nvCxnSpPr>
          <p:cNvPr id="339" name="Google Shape;339;p41"/>
          <p:cNvCxnSpPr>
            <a:stCxn id="331" idx="2"/>
          </p:cNvCxnSpPr>
          <p:nvPr/>
        </p:nvCxnSpPr>
        <p:spPr>
          <a:xfrm flipH="1">
            <a:off x="4727775" y="1012875"/>
            <a:ext cx="16800" cy="1659600"/>
          </a:xfrm>
          <a:prstGeom prst="straightConnector1">
            <a:avLst/>
          </a:prstGeom>
          <a:noFill/>
          <a:ln w="9525" cap="flat" cmpd="sng">
            <a:solidFill>
              <a:schemeClr val="lt2"/>
            </a:solidFill>
            <a:prstDash val="dot"/>
            <a:round/>
            <a:headEnd type="none" w="med" len="med"/>
            <a:tailEnd type="triangle" w="med" len="med"/>
          </a:ln>
        </p:spPr>
      </p:cxnSp>
      <p:sp>
        <p:nvSpPr>
          <p:cNvPr id="340" name="Google Shape;340;p41"/>
          <p:cNvSpPr txBox="1"/>
          <p:nvPr/>
        </p:nvSpPr>
        <p:spPr>
          <a:xfrm>
            <a:off x="2177625" y="1302675"/>
            <a:ext cx="1150500" cy="3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solidFill>
                  <a:schemeClr val="lt1"/>
                </a:solidFill>
              </a:rPr>
              <a:t>ISIN Lookup</a:t>
            </a:r>
            <a:endParaRPr sz="700">
              <a:solidFill>
                <a:schemeClr val="lt1"/>
              </a:solidFill>
            </a:endParaRPr>
          </a:p>
          <a:p>
            <a:pPr marL="0" lvl="0" indent="0" algn="ctr" rtl="0">
              <a:spcBef>
                <a:spcPts val="0"/>
              </a:spcBef>
              <a:spcAft>
                <a:spcPts val="0"/>
              </a:spcAft>
              <a:buNone/>
            </a:pPr>
            <a:r>
              <a:rPr lang="en" sz="700">
                <a:solidFill>
                  <a:schemeClr val="lt1"/>
                </a:solidFill>
              </a:rPr>
              <a:t>Enrichment</a:t>
            </a:r>
            <a:endParaRPr sz="700">
              <a:solidFill>
                <a:schemeClr val="lt1"/>
              </a:solidFill>
            </a:endParaRPr>
          </a:p>
        </p:txBody>
      </p:sp>
      <p:cxnSp>
        <p:nvCxnSpPr>
          <p:cNvPr id="341" name="Google Shape;341;p41"/>
          <p:cNvCxnSpPr>
            <a:stCxn id="340" idx="2"/>
          </p:cNvCxnSpPr>
          <p:nvPr/>
        </p:nvCxnSpPr>
        <p:spPr>
          <a:xfrm>
            <a:off x="2752875" y="1623975"/>
            <a:ext cx="1500" cy="207600"/>
          </a:xfrm>
          <a:prstGeom prst="straightConnector1">
            <a:avLst/>
          </a:prstGeom>
          <a:noFill/>
          <a:ln w="9525" cap="flat" cmpd="sng">
            <a:solidFill>
              <a:schemeClr val="lt2"/>
            </a:solidFill>
            <a:prstDash val="dot"/>
            <a:round/>
            <a:headEnd type="none" w="med" len="med"/>
            <a:tailEnd type="triangle" w="med" len="med"/>
          </a:ln>
        </p:spPr>
      </p:cxnSp>
      <p:sp>
        <p:nvSpPr>
          <p:cNvPr id="342" name="Google Shape;342;p41"/>
          <p:cNvSpPr txBox="1"/>
          <p:nvPr/>
        </p:nvSpPr>
        <p:spPr>
          <a:xfrm>
            <a:off x="3871625" y="1994100"/>
            <a:ext cx="7479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lt1"/>
                </a:solidFill>
              </a:rPr>
              <a:t>TradeHeader</a:t>
            </a:r>
            <a:endParaRPr sz="700">
              <a:solidFill>
                <a:schemeClr val="lt1"/>
              </a:solidFill>
            </a:endParaRPr>
          </a:p>
          <a:p>
            <a:pPr marL="0" lvl="0" indent="0" algn="l" rtl="0">
              <a:spcBef>
                <a:spcPts val="0"/>
              </a:spcBef>
              <a:spcAft>
                <a:spcPts val="0"/>
              </a:spcAft>
              <a:buNone/>
            </a:pPr>
            <a:r>
              <a:rPr lang="en" sz="700">
                <a:solidFill>
                  <a:schemeClr val="lt1"/>
                </a:solidFill>
              </a:rPr>
              <a:t>ISO 20022 </a:t>
            </a:r>
            <a:endParaRPr sz="700">
              <a:solidFill>
                <a:schemeClr val="lt1"/>
              </a:solidFill>
            </a:endParaRPr>
          </a:p>
          <a:p>
            <a:pPr marL="0" lvl="0" indent="0" algn="l" rtl="0">
              <a:spcBef>
                <a:spcPts val="0"/>
              </a:spcBef>
              <a:spcAft>
                <a:spcPts val="0"/>
              </a:spcAft>
              <a:buNone/>
            </a:pPr>
            <a:r>
              <a:rPr lang="en" sz="700">
                <a:solidFill>
                  <a:schemeClr val="lt1"/>
                </a:solidFill>
              </a:rPr>
              <a:t>Validation</a:t>
            </a:r>
            <a:endParaRPr sz="700">
              <a:solidFill>
                <a:schemeClr val="lt1"/>
              </a:solidFill>
            </a:endParaRPr>
          </a:p>
        </p:txBody>
      </p:sp>
      <p:cxnSp>
        <p:nvCxnSpPr>
          <p:cNvPr id="343" name="Google Shape;343;p41"/>
          <p:cNvCxnSpPr>
            <a:stCxn id="342" idx="1"/>
          </p:cNvCxnSpPr>
          <p:nvPr/>
        </p:nvCxnSpPr>
        <p:spPr>
          <a:xfrm rot="10800000">
            <a:off x="3643325" y="2216400"/>
            <a:ext cx="228300" cy="1800"/>
          </a:xfrm>
          <a:prstGeom prst="straightConnector1">
            <a:avLst/>
          </a:prstGeom>
          <a:noFill/>
          <a:ln w="9525" cap="flat" cmpd="sng">
            <a:solidFill>
              <a:schemeClr val="lt2"/>
            </a:solidFill>
            <a:prstDash val="dot"/>
            <a:round/>
            <a:headEnd type="none" w="med" len="med"/>
            <a:tailEnd type="triangle" w="med" len="med"/>
          </a:ln>
        </p:spPr>
      </p:cxnSp>
      <p:sp>
        <p:nvSpPr>
          <p:cNvPr id="344" name="Google Shape;344;p41"/>
          <p:cNvSpPr txBox="1"/>
          <p:nvPr/>
        </p:nvSpPr>
        <p:spPr>
          <a:xfrm>
            <a:off x="4738975" y="1381338"/>
            <a:ext cx="1150500" cy="36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solidFill>
                  <a:schemeClr val="lt1"/>
                </a:solidFill>
              </a:rPr>
              <a:t>Trade Matching in Trades Database</a:t>
            </a:r>
            <a:endParaRPr sz="700">
              <a:solidFill>
                <a:schemeClr val="lt1"/>
              </a:solidFill>
            </a:endParaRPr>
          </a:p>
        </p:txBody>
      </p:sp>
      <p:cxnSp>
        <p:nvCxnSpPr>
          <p:cNvPr id="345" name="Google Shape;345;p41"/>
          <p:cNvCxnSpPr>
            <a:stCxn id="344" idx="2"/>
          </p:cNvCxnSpPr>
          <p:nvPr/>
        </p:nvCxnSpPr>
        <p:spPr>
          <a:xfrm flipH="1">
            <a:off x="5306125" y="1749438"/>
            <a:ext cx="8100" cy="920700"/>
          </a:xfrm>
          <a:prstGeom prst="straightConnector1">
            <a:avLst/>
          </a:prstGeom>
          <a:noFill/>
          <a:ln w="9525" cap="flat" cmpd="sng">
            <a:solidFill>
              <a:schemeClr val="lt2"/>
            </a:solidFill>
            <a:prstDash val="dot"/>
            <a:round/>
            <a:headEnd type="none" w="med" len="med"/>
            <a:tailEnd type="triangle" w="med" len="med"/>
          </a:ln>
        </p:spPr>
      </p:cxnSp>
      <p:sp>
        <p:nvSpPr>
          <p:cNvPr id="346" name="Google Shape;346;p41"/>
          <p:cNvSpPr txBox="1"/>
          <p:nvPr/>
        </p:nvSpPr>
        <p:spPr>
          <a:xfrm>
            <a:off x="6515100" y="2871038"/>
            <a:ext cx="969900" cy="36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lt1"/>
                </a:solidFill>
              </a:rPr>
              <a:t>CDM Generation of resulting event(s)</a:t>
            </a:r>
            <a:endParaRPr sz="700">
              <a:solidFill>
                <a:schemeClr val="lt1"/>
              </a:solidFill>
            </a:endParaRPr>
          </a:p>
        </p:txBody>
      </p:sp>
      <p:cxnSp>
        <p:nvCxnSpPr>
          <p:cNvPr id="347" name="Google Shape;347;p41"/>
          <p:cNvCxnSpPr>
            <a:stCxn id="346" idx="1"/>
          </p:cNvCxnSpPr>
          <p:nvPr/>
        </p:nvCxnSpPr>
        <p:spPr>
          <a:xfrm rot="10800000">
            <a:off x="5992800" y="3047888"/>
            <a:ext cx="522300" cy="7200"/>
          </a:xfrm>
          <a:prstGeom prst="straightConnector1">
            <a:avLst/>
          </a:prstGeom>
          <a:noFill/>
          <a:ln w="9525" cap="flat" cmpd="sng">
            <a:solidFill>
              <a:schemeClr val="lt2"/>
            </a:solidFill>
            <a:prstDash val="dot"/>
            <a:round/>
            <a:headEnd type="none" w="med" len="med"/>
            <a:tailEnd type="triangle" w="med" len="med"/>
          </a:ln>
        </p:spPr>
      </p:cxnSp>
      <p:sp>
        <p:nvSpPr>
          <p:cNvPr id="348" name="Google Shape;348;p41"/>
          <p:cNvSpPr txBox="1"/>
          <p:nvPr/>
        </p:nvSpPr>
        <p:spPr>
          <a:xfrm>
            <a:off x="6515100" y="3668000"/>
            <a:ext cx="10653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lt1"/>
                </a:solidFill>
              </a:rPr>
              <a:t>CDM Execution of resulting event(s) after user acceptance</a:t>
            </a:r>
            <a:endParaRPr sz="700">
              <a:solidFill>
                <a:schemeClr val="lt1"/>
              </a:solidFill>
            </a:endParaRPr>
          </a:p>
        </p:txBody>
      </p:sp>
      <p:cxnSp>
        <p:nvCxnSpPr>
          <p:cNvPr id="349" name="Google Shape;349;p41"/>
          <p:cNvCxnSpPr>
            <a:stCxn id="348" idx="1"/>
          </p:cNvCxnSpPr>
          <p:nvPr/>
        </p:nvCxnSpPr>
        <p:spPr>
          <a:xfrm rot="10800000">
            <a:off x="5985000" y="3889400"/>
            <a:ext cx="530100" cy="2700"/>
          </a:xfrm>
          <a:prstGeom prst="straightConnector1">
            <a:avLst/>
          </a:prstGeom>
          <a:noFill/>
          <a:ln w="9525" cap="flat" cmpd="sng">
            <a:solidFill>
              <a:schemeClr val="lt2"/>
            </a:solidFill>
            <a:prstDash val="dot"/>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alpha val="9800"/>
          </a:schemeClr>
        </a:solidFill>
        <a:effectLst/>
      </p:bgPr>
    </p:bg>
    <p:spTree>
      <p:nvGrpSpPr>
        <p:cNvPr id="1" name="Shape 353"/>
        <p:cNvGrpSpPr/>
        <p:nvPr/>
      </p:nvGrpSpPr>
      <p:grpSpPr>
        <a:xfrm>
          <a:off x="0" y="0"/>
          <a:ext cx="0" cy="0"/>
          <a:chOff x="0" y="0"/>
          <a:chExt cx="0" cy="0"/>
        </a:xfrm>
      </p:grpSpPr>
      <p:sp>
        <p:nvSpPr>
          <p:cNvPr id="354" name="Google Shape;354;p42"/>
          <p:cNvSpPr txBox="1"/>
          <p:nvPr/>
        </p:nvSpPr>
        <p:spPr>
          <a:xfrm>
            <a:off x="453369" y="176732"/>
            <a:ext cx="7122000" cy="400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 sz="2000" b="1">
                <a:solidFill>
                  <a:schemeClr val="lt1"/>
                </a:solidFill>
                <a:latin typeface="Roboto"/>
                <a:ea typeface="Roboto"/>
                <a:cs typeface="Roboto"/>
                <a:sym typeface="Roboto"/>
              </a:rPr>
              <a:t>Prototype Demo</a:t>
            </a:r>
            <a:endParaRPr sz="2000" b="1">
              <a:solidFill>
                <a:schemeClr val="accent5"/>
              </a:solidFill>
              <a:latin typeface="Roboto"/>
              <a:ea typeface="Roboto"/>
              <a:cs typeface="Roboto"/>
              <a:sym typeface="Roboto"/>
            </a:endParaRPr>
          </a:p>
        </p:txBody>
      </p:sp>
      <p:grpSp>
        <p:nvGrpSpPr>
          <p:cNvPr id="355" name="Google Shape;355;p42"/>
          <p:cNvGrpSpPr/>
          <p:nvPr/>
        </p:nvGrpSpPr>
        <p:grpSpPr>
          <a:xfrm>
            <a:off x="125007" y="176737"/>
            <a:ext cx="328209" cy="328192"/>
            <a:chOff x="2133599" y="133473"/>
            <a:chExt cx="4876801" cy="4876552"/>
          </a:xfrm>
        </p:grpSpPr>
        <p:sp>
          <p:nvSpPr>
            <p:cNvPr id="356" name="Google Shape;356;p42"/>
            <p:cNvSpPr/>
            <p:nvPr/>
          </p:nvSpPr>
          <p:spPr>
            <a:xfrm>
              <a:off x="2133599" y="2380861"/>
              <a:ext cx="4876801" cy="2629164"/>
            </a:xfrm>
            <a:custGeom>
              <a:avLst/>
              <a:gdLst/>
              <a:ahLst/>
              <a:cxnLst/>
              <a:rect l="l" t="t" r="r" b="b"/>
              <a:pathLst>
                <a:path w="4876801" h="2629164" extrusionOk="0">
                  <a:moveTo>
                    <a:pt x="4724248" y="158389"/>
                  </a:moveTo>
                  <a:cubicBezTo>
                    <a:pt x="4561189" y="24001"/>
                    <a:pt x="4303462" y="12475"/>
                    <a:pt x="4134307" y="194013"/>
                  </a:cubicBezTo>
                  <a:lnTo>
                    <a:pt x="3714379" y="644802"/>
                  </a:lnTo>
                  <a:cubicBezTo>
                    <a:pt x="3660086" y="470314"/>
                    <a:pt x="3497123" y="343260"/>
                    <a:pt x="3305023" y="343260"/>
                  </a:cubicBezTo>
                  <a:lnTo>
                    <a:pt x="2555643" y="343260"/>
                  </a:lnTo>
                  <a:cubicBezTo>
                    <a:pt x="2498779" y="343260"/>
                    <a:pt x="2479739" y="321543"/>
                    <a:pt x="2380964" y="245447"/>
                  </a:cubicBezTo>
                  <a:cubicBezTo>
                    <a:pt x="2004365" y="-82860"/>
                    <a:pt x="1438713" y="-81813"/>
                    <a:pt x="1063257" y="248591"/>
                  </a:cubicBezTo>
                  <a:lnTo>
                    <a:pt x="787813" y="491078"/>
                  </a:lnTo>
                  <a:cubicBezTo>
                    <a:pt x="663997" y="425546"/>
                    <a:pt x="519417" y="423927"/>
                    <a:pt x="394926" y="486125"/>
                  </a:cubicBezTo>
                  <a:lnTo>
                    <a:pt x="79000" y="644040"/>
                  </a:lnTo>
                  <a:cubicBezTo>
                    <a:pt x="8420" y="679378"/>
                    <a:pt x="-20145" y="765189"/>
                    <a:pt x="15088" y="835769"/>
                  </a:cubicBezTo>
                  <a:lnTo>
                    <a:pt x="872290" y="2550164"/>
                  </a:lnTo>
                  <a:cubicBezTo>
                    <a:pt x="907628" y="2620744"/>
                    <a:pt x="993439" y="2649310"/>
                    <a:pt x="1064019" y="2614077"/>
                  </a:cubicBezTo>
                  <a:lnTo>
                    <a:pt x="1379944" y="2456067"/>
                  </a:lnTo>
                  <a:cubicBezTo>
                    <a:pt x="1535668" y="2378257"/>
                    <a:pt x="1622336" y="2219380"/>
                    <a:pt x="1616716" y="2057665"/>
                  </a:cubicBezTo>
                  <a:lnTo>
                    <a:pt x="3305013" y="2057665"/>
                  </a:lnTo>
                  <a:cubicBezTo>
                    <a:pt x="3618081" y="2057665"/>
                    <a:pt x="3917242" y="1908131"/>
                    <a:pt x="4105066" y="1657643"/>
                  </a:cubicBezTo>
                  <a:lnTo>
                    <a:pt x="4790923" y="743110"/>
                  </a:lnTo>
                  <a:cubicBezTo>
                    <a:pt x="4923978" y="565849"/>
                    <a:pt x="4902927" y="305922"/>
                    <a:pt x="4724248" y="158389"/>
                  </a:cubicBezTo>
                  <a:close/>
                  <a:moveTo>
                    <a:pt x="1252118" y="2200520"/>
                  </a:moveTo>
                  <a:lnTo>
                    <a:pt x="1064009" y="2294618"/>
                  </a:lnTo>
                  <a:lnTo>
                    <a:pt x="334537" y="835769"/>
                  </a:lnTo>
                  <a:lnTo>
                    <a:pt x="522742" y="741672"/>
                  </a:lnTo>
                  <a:cubicBezTo>
                    <a:pt x="593322" y="706429"/>
                    <a:pt x="679037" y="734909"/>
                    <a:pt x="714375" y="805584"/>
                  </a:cubicBezTo>
                  <a:lnTo>
                    <a:pt x="1316031" y="2008897"/>
                  </a:lnTo>
                  <a:cubicBezTo>
                    <a:pt x="1351274" y="2079467"/>
                    <a:pt x="1322699" y="2165183"/>
                    <a:pt x="1252118" y="2200520"/>
                  </a:cubicBezTo>
                  <a:close/>
                  <a:moveTo>
                    <a:pt x="4562332" y="571660"/>
                  </a:moveTo>
                  <a:lnTo>
                    <a:pt x="3876485" y="1486193"/>
                  </a:lnTo>
                  <a:cubicBezTo>
                    <a:pt x="3742287" y="1665158"/>
                    <a:pt x="3528651" y="1771924"/>
                    <a:pt x="3305023" y="1771924"/>
                  </a:cubicBezTo>
                  <a:lnTo>
                    <a:pt x="1516999" y="1771924"/>
                  </a:lnTo>
                  <a:lnTo>
                    <a:pt x="981628" y="701095"/>
                  </a:lnTo>
                  <a:lnTo>
                    <a:pt x="1252023" y="463084"/>
                  </a:lnTo>
                  <a:cubicBezTo>
                    <a:pt x="1521085" y="226397"/>
                    <a:pt x="1926832" y="226397"/>
                    <a:pt x="2195894" y="463084"/>
                  </a:cubicBezTo>
                  <a:cubicBezTo>
                    <a:pt x="2354380" y="602616"/>
                    <a:pt x="2452955" y="629000"/>
                    <a:pt x="2555634" y="629000"/>
                  </a:cubicBezTo>
                  <a:lnTo>
                    <a:pt x="3305013" y="629000"/>
                  </a:lnTo>
                  <a:cubicBezTo>
                    <a:pt x="3383785" y="629000"/>
                    <a:pt x="3447879" y="693104"/>
                    <a:pt x="3447879" y="771866"/>
                  </a:cubicBezTo>
                  <a:cubicBezTo>
                    <a:pt x="3447879" y="850628"/>
                    <a:pt x="3383776" y="914731"/>
                    <a:pt x="3305013" y="914731"/>
                  </a:cubicBezTo>
                  <a:lnTo>
                    <a:pt x="2575351" y="914731"/>
                  </a:lnTo>
                  <a:cubicBezTo>
                    <a:pt x="2496484" y="914731"/>
                    <a:pt x="2432485" y="978739"/>
                    <a:pt x="2432485" y="1057597"/>
                  </a:cubicBezTo>
                  <a:cubicBezTo>
                    <a:pt x="2432485" y="1136454"/>
                    <a:pt x="2496493" y="1200462"/>
                    <a:pt x="2575351" y="1200462"/>
                  </a:cubicBezTo>
                  <a:lnTo>
                    <a:pt x="3400739" y="1200462"/>
                  </a:lnTo>
                  <a:cubicBezTo>
                    <a:pt x="3519316" y="1200462"/>
                    <a:pt x="3633616" y="1150742"/>
                    <a:pt x="3714379" y="1063978"/>
                  </a:cubicBezTo>
                  <a:lnTo>
                    <a:pt x="4343372" y="388789"/>
                  </a:lnTo>
                  <a:cubicBezTo>
                    <a:pt x="4400903" y="327067"/>
                    <a:pt x="4489095" y="332211"/>
                    <a:pt x="4543197" y="379550"/>
                  </a:cubicBezTo>
                  <a:cubicBezTo>
                    <a:pt x="4599766" y="429071"/>
                    <a:pt x="4605871" y="513748"/>
                    <a:pt x="4562332" y="571660"/>
                  </a:cubicBezTo>
                  <a:close/>
                </a:path>
              </a:pathLst>
            </a:custGeom>
            <a:gradFill>
              <a:gsLst>
                <a:gs pos="0">
                  <a:srgbClr val="E10178"/>
                </a:gs>
                <a:gs pos="50000">
                  <a:srgbClr val="009CDF"/>
                </a:gs>
                <a:gs pos="100000">
                  <a:srgbClr val="41A029"/>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 name="Google Shape;357;p42"/>
            <p:cNvSpPr/>
            <p:nvPr/>
          </p:nvSpPr>
          <p:spPr>
            <a:xfrm>
              <a:off x="3857567" y="133473"/>
              <a:ext cx="1723920" cy="2019176"/>
            </a:xfrm>
            <a:custGeom>
              <a:avLst/>
              <a:gdLst/>
              <a:ahLst/>
              <a:cxnLst/>
              <a:rect l="l" t="t" r="r" b="b"/>
              <a:pathLst>
                <a:path w="1723920" h="2019176" extrusionOk="0">
                  <a:moveTo>
                    <a:pt x="1280074" y="974922"/>
                  </a:moveTo>
                  <a:cubicBezTo>
                    <a:pt x="1377886" y="872347"/>
                    <a:pt x="1438180" y="733673"/>
                    <a:pt x="1438180" y="580987"/>
                  </a:cubicBezTo>
                  <a:cubicBezTo>
                    <a:pt x="1438180" y="266490"/>
                    <a:pt x="1184072" y="0"/>
                    <a:pt x="866718" y="0"/>
                  </a:cubicBezTo>
                  <a:cubicBezTo>
                    <a:pt x="551745" y="0"/>
                    <a:pt x="285731" y="266014"/>
                    <a:pt x="285731" y="580987"/>
                  </a:cubicBezTo>
                  <a:cubicBezTo>
                    <a:pt x="285731" y="728996"/>
                    <a:pt x="343738" y="868718"/>
                    <a:pt x="449075" y="976065"/>
                  </a:cubicBezTo>
                  <a:cubicBezTo>
                    <a:pt x="187823" y="1122550"/>
                    <a:pt x="0" y="1403709"/>
                    <a:pt x="0" y="1733445"/>
                  </a:cubicBezTo>
                  <a:lnTo>
                    <a:pt x="0" y="1876311"/>
                  </a:lnTo>
                  <a:cubicBezTo>
                    <a:pt x="0" y="1955168"/>
                    <a:pt x="64008" y="2019176"/>
                    <a:pt x="142865" y="2019176"/>
                  </a:cubicBezTo>
                  <a:lnTo>
                    <a:pt x="1581055" y="2019176"/>
                  </a:lnTo>
                  <a:cubicBezTo>
                    <a:pt x="1659912" y="2019176"/>
                    <a:pt x="1723920" y="1955168"/>
                    <a:pt x="1723920" y="1876311"/>
                  </a:cubicBezTo>
                  <a:lnTo>
                    <a:pt x="1723920" y="1733445"/>
                  </a:lnTo>
                  <a:cubicBezTo>
                    <a:pt x="1723911" y="1410186"/>
                    <a:pt x="1546108" y="1124645"/>
                    <a:pt x="1280074" y="974922"/>
                  </a:cubicBezTo>
                  <a:close/>
                  <a:moveTo>
                    <a:pt x="866718" y="285740"/>
                  </a:moveTo>
                  <a:cubicBezTo>
                    <a:pt x="1021585" y="285740"/>
                    <a:pt x="1152449" y="420986"/>
                    <a:pt x="1152449" y="580996"/>
                  </a:cubicBezTo>
                  <a:cubicBezTo>
                    <a:pt x="1152449" y="738530"/>
                    <a:pt x="1024252" y="866727"/>
                    <a:pt x="866718" y="866727"/>
                  </a:cubicBezTo>
                  <a:cubicBezTo>
                    <a:pt x="706707" y="866727"/>
                    <a:pt x="571462" y="735863"/>
                    <a:pt x="571462" y="580996"/>
                  </a:cubicBezTo>
                  <a:cubicBezTo>
                    <a:pt x="571462" y="423748"/>
                    <a:pt x="709470" y="285740"/>
                    <a:pt x="866718" y="285740"/>
                  </a:cubicBezTo>
                  <a:close/>
                  <a:moveTo>
                    <a:pt x="285731" y="1733445"/>
                  </a:moveTo>
                  <a:cubicBezTo>
                    <a:pt x="285731" y="1418473"/>
                    <a:pt x="551745" y="1152458"/>
                    <a:pt x="866718" y="1152458"/>
                  </a:cubicBezTo>
                  <a:cubicBezTo>
                    <a:pt x="1181786" y="1152458"/>
                    <a:pt x="1438180" y="1413043"/>
                    <a:pt x="1438180" y="1733445"/>
                  </a:cubicBezTo>
                  <a:lnTo>
                    <a:pt x="285731" y="1733445"/>
                  </a:lnTo>
                  <a:close/>
                </a:path>
              </a:pathLst>
            </a:custGeom>
            <a:gradFill>
              <a:gsLst>
                <a:gs pos="0">
                  <a:srgbClr val="E10178"/>
                </a:gs>
                <a:gs pos="50000">
                  <a:srgbClr val="009CDF"/>
                </a:gs>
                <a:gs pos="100000">
                  <a:srgbClr val="41A029"/>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358" name="Google Shape;358;p42" descr="Innovate.DTCC&#10;TradeHeader Corporate Action Sentinel&#10;Identify. Analyse. Execute." title="TradeHeader Corporate Action Sentinel">
            <a:hlinkClick r:id="rId3"/>
          </p:cNvPr>
          <p:cNvPicPr preferRelativeResize="0"/>
          <p:nvPr/>
        </p:nvPicPr>
        <p:blipFill>
          <a:blip r:embed="rId4">
            <a:alphaModFix/>
          </a:blip>
          <a:stretch>
            <a:fillRect/>
          </a:stretch>
        </p:blipFill>
        <p:spPr>
          <a:xfrm>
            <a:off x="2263580" y="1634098"/>
            <a:ext cx="3024037" cy="16418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
                                        </p:tgtEl>
                                        <p:attrNameLst>
                                          <p:attrName>style.visibility</p:attrName>
                                        </p:attrNameLst>
                                      </p:cBhvr>
                                      <p:to>
                                        <p:strVal val="visible"/>
                                      </p:to>
                                    </p:set>
                                    <p:animEffect transition="in" filter="fade">
                                      <p:cBhvr>
                                        <p:cTn id="7" dur="1000"/>
                                        <p:tgtEl>
                                          <p:spTgt spid="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alpha val="9800"/>
          </a:schemeClr>
        </a:solidFill>
        <a:effectLst/>
      </p:bgPr>
    </p:bg>
    <p:spTree>
      <p:nvGrpSpPr>
        <p:cNvPr id="1" name="Shape 362"/>
        <p:cNvGrpSpPr/>
        <p:nvPr/>
      </p:nvGrpSpPr>
      <p:grpSpPr>
        <a:xfrm>
          <a:off x="0" y="0"/>
          <a:ext cx="0" cy="0"/>
          <a:chOff x="0" y="0"/>
          <a:chExt cx="0" cy="0"/>
        </a:xfrm>
      </p:grpSpPr>
      <p:sp>
        <p:nvSpPr>
          <p:cNvPr id="363" name="Google Shape;363;p43"/>
          <p:cNvSpPr txBox="1"/>
          <p:nvPr/>
        </p:nvSpPr>
        <p:spPr>
          <a:xfrm>
            <a:off x="453369" y="176732"/>
            <a:ext cx="7122000" cy="708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 sz="2000" b="1">
                <a:solidFill>
                  <a:schemeClr val="lt1"/>
                </a:solidFill>
                <a:latin typeface="Roboto"/>
                <a:ea typeface="Roboto"/>
                <a:cs typeface="Roboto"/>
                <a:sym typeface="Roboto"/>
              </a:rPr>
              <a:t>Next Steps </a:t>
            </a:r>
            <a:endParaRPr sz="2000" b="1">
              <a:solidFill>
                <a:schemeClr val="lt1"/>
              </a:solidFill>
              <a:latin typeface="Roboto"/>
              <a:ea typeface="Roboto"/>
              <a:cs typeface="Roboto"/>
              <a:sym typeface="Roboto"/>
            </a:endParaRPr>
          </a:p>
          <a:p>
            <a:pPr marL="0" lvl="0" indent="0" algn="l" rtl="0">
              <a:spcBef>
                <a:spcPts val="0"/>
              </a:spcBef>
              <a:spcAft>
                <a:spcPts val="0"/>
              </a:spcAft>
              <a:buNone/>
            </a:pPr>
            <a:r>
              <a:rPr lang="en" sz="2000" b="1">
                <a:solidFill>
                  <a:schemeClr val="accent5"/>
                </a:solidFill>
                <a:latin typeface="Roboto"/>
                <a:ea typeface="Roboto"/>
                <a:cs typeface="Roboto"/>
                <a:sym typeface="Roboto"/>
              </a:rPr>
              <a:t>Future enhancements in our path to production</a:t>
            </a:r>
            <a:endParaRPr sz="2000" b="1">
              <a:solidFill>
                <a:schemeClr val="accent5"/>
              </a:solidFill>
              <a:latin typeface="Roboto"/>
              <a:ea typeface="Roboto"/>
              <a:cs typeface="Roboto"/>
              <a:sym typeface="Roboto"/>
            </a:endParaRPr>
          </a:p>
        </p:txBody>
      </p:sp>
      <p:sp>
        <p:nvSpPr>
          <p:cNvPr id="364" name="Google Shape;364;p43"/>
          <p:cNvSpPr/>
          <p:nvPr/>
        </p:nvSpPr>
        <p:spPr>
          <a:xfrm>
            <a:off x="156775" y="236475"/>
            <a:ext cx="295751" cy="321456"/>
          </a:xfrm>
          <a:custGeom>
            <a:avLst/>
            <a:gdLst/>
            <a:ahLst/>
            <a:cxnLst/>
            <a:rect l="l" t="t" r="r" b="b"/>
            <a:pathLst>
              <a:path w="5143500" h="5143299" extrusionOk="0">
                <a:moveTo>
                  <a:pt x="4589127" y="1613974"/>
                </a:moveTo>
                <a:lnTo>
                  <a:pt x="3932809" y="1613974"/>
                </a:lnTo>
                <a:lnTo>
                  <a:pt x="3932809" y="1108384"/>
                </a:lnTo>
                <a:lnTo>
                  <a:pt x="4992611" y="1108384"/>
                </a:lnTo>
                <a:cubicBezTo>
                  <a:pt x="4992691" y="1108384"/>
                  <a:pt x="4992772" y="1108384"/>
                  <a:pt x="4992812" y="1108384"/>
                </a:cubicBezTo>
                <a:cubicBezTo>
                  <a:pt x="5076042" y="1108384"/>
                  <a:pt x="5143500" y="1040886"/>
                  <a:pt x="5143500" y="957696"/>
                </a:cubicBezTo>
                <a:cubicBezTo>
                  <a:pt x="5143500" y="913706"/>
                  <a:pt x="5124704" y="874150"/>
                  <a:pt x="5094647" y="846602"/>
                </a:cubicBezTo>
                <a:lnTo>
                  <a:pt x="4802211" y="554173"/>
                </a:lnTo>
                <a:lnTo>
                  <a:pt x="5099198" y="257230"/>
                </a:lnTo>
                <a:cubicBezTo>
                  <a:pt x="5142285" y="214142"/>
                  <a:pt x="5155153" y="149315"/>
                  <a:pt x="5131847" y="93042"/>
                </a:cubicBezTo>
                <a:cubicBezTo>
                  <a:pt x="5108540" y="36730"/>
                  <a:pt x="5053599" y="0"/>
                  <a:pt x="4992651" y="0"/>
                </a:cubicBezTo>
                <a:lnTo>
                  <a:pt x="3782120" y="0"/>
                </a:lnTo>
                <a:cubicBezTo>
                  <a:pt x="3698930" y="0"/>
                  <a:pt x="3631472" y="67457"/>
                  <a:pt x="3631472" y="150688"/>
                </a:cubicBezTo>
                <a:lnTo>
                  <a:pt x="3631472" y="1613974"/>
                </a:lnTo>
                <a:lnTo>
                  <a:pt x="3459325" y="1613974"/>
                </a:lnTo>
                <a:cubicBezTo>
                  <a:pt x="3153749" y="1613974"/>
                  <a:pt x="2905153" y="1862610"/>
                  <a:pt x="2905153" y="2168186"/>
                </a:cubicBezTo>
                <a:lnTo>
                  <a:pt x="2905153" y="2482241"/>
                </a:lnTo>
                <a:cubicBezTo>
                  <a:pt x="2829297" y="2443193"/>
                  <a:pt x="2743394" y="2420981"/>
                  <a:pt x="2652348" y="2420981"/>
                </a:cubicBezTo>
                <a:lnTo>
                  <a:pt x="2490951" y="2420981"/>
                </a:lnTo>
                <a:cubicBezTo>
                  <a:pt x="2185375" y="2420981"/>
                  <a:pt x="1936779" y="2669577"/>
                  <a:pt x="1936779" y="2975153"/>
                </a:cubicBezTo>
                <a:lnTo>
                  <a:pt x="1936779" y="3289248"/>
                </a:lnTo>
                <a:cubicBezTo>
                  <a:pt x="1860882" y="3250200"/>
                  <a:pt x="1774990" y="3227988"/>
                  <a:pt x="1683944" y="3227988"/>
                </a:cubicBezTo>
                <a:lnTo>
                  <a:pt x="1522576" y="3227988"/>
                </a:lnTo>
                <a:cubicBezTo>
                  <a:pt x="1216970" y="3227988"/>
                  <a:pt x="968369" y="3476584"/>
                  <a:pt x="968369" y="3782160"/>
                </a:cubicBezTo>
                <a:lnTo>
                  <a:pt x="968369" y="4096255"/>
                </a:lnTo>
                <a:cubicBezTo>
                  <a:pt x="892516" y="4057167"/>
                  <a:pt x="806615" y="4034955"/>
                  <a:pt x="715574" y="4034955"/>
                </a:cubicBezTo>
                <a:lnTo>
                  <a:pt x="554173" y="4034955"/>
                </a:lnTo>
                <a:cubicBezTo>
                  <a:pt x="248597" y="4034955"/>
                  <a:pt x="0" y="4283551"/>
                  <a:pt x="0" y="4589127"/>
                </a:cubicBezTo>
                <a:lnTo>
                  <a:pt x="0" y="4992611"/>
                </a:lnTo>
                <a:cubicBezTo>
                  <a:pt x="0" y="5075851"/>
                  <a:pt x="67457" y="5143299"/>
                  <a:pt x="150688" y="5143299"/>
                </a:cubicBezTo>
                <a:lnTo>
                  <a:pt x="4992611" y="5143299"/>
                </a:lnTo>
                <a:cubicBezTo>
                  <a:pt x="5075851" y="5143299"/>
                  <a:pt x="5143299" y="5075851"/>
                  <a:pt x="5143299" y="4992611"/>
                </a:cubicBezTo>
                <a:lnTo>
                  <a:pt x="5143299" y="2168186"/>
                </a:lnTo>
                <a:cubicBezTo>
                  <a:pt x="5143299" y="1862610"/>
                  <a:pt x="4894704" y="1613974"/>
                  <a:pt x="4589127" y="1613974"/>
                </a:cubicBezTo>
                <a:close/>
                <a:moveTo>
                  <a:pt x="3932809" y="301377"/>
                </a:moveTo>
                <a:lnTo>
                  <a:pt x="4628849" y="301377"/>
                </a:lnTo>
                <a:lnTo>
                  <a:pt x="4482591" y="447631"/>
                </a:lnTo>
                <a:cubicBezTo>
                  <a:pt x="4454301" y="475885"/>
                  <a:pt x="4438439" y="514224"/>
                  <a:pt x="4438439" y="554173"/>
                </a:cubicBezTo>
                <a:cubicBezTo>
                  <a:pt x="4438439" y="594160"/>
                  <a:pt x="4454301" y="632460"/>
                  <a:pt x="4482591" y="660753"/>
                </a:cubicBezTo>
                <a:lnTo>
                  <a:pt x="4628849" y="807007"/>
                </a:lnTo>
                <a:lnTo>
                  <a:pt x="3932809" y="807007"/>
                </a:lnTo>
                <a:close/>
                <a:moveTo>
                  <a:pt x="301377" y="4589127"/>
                </a:moveTo>
                <a:cubicBezTo>
                  <a:pt x="301377" y="4449741"/>
                  <a:pt x="414786" y="4336332"/>
                  <a:pt x="554173" y="4336332"/>
                </a:cubicBezTo>
                <a:lnTo>
                  <a:pt x="715574" y="4336332"/>
                </a:lnTo>
                <a:cubicBezTo>
                  <a:pt x="854961" y="4336332"/>
                  <a:pt x="968369" y="4449741"/>
                  <a:pt x="968369" y="4589127"/>
                </a:cubicBezTo>
                <a:lnTo>
                  <a:pt x="968369" y="4841963"/>
                </a:lnTo>
                <a:lnTo>
                  <a:pt x="301377" y="4841963"/>
                </a:lnTo>
                <a:close/>
                <a:moveTo>
                  <a:pt x="1269751" y="4589127"/>
                </a:moveTo>
                <a:lnTo>
                  <a:pt x="1269751" y="3782160"/>
                </a:lnTo>
                <a:cubicBezTo>
                  <a:pt x="1269751" y="3642733"/>
                  <a:pt x="1383160" y="3529325"/>
                  <a:pt x="1522546" y="3529325"/>
                </a:cubicBezTo>
                <a:lnTo>
                  <a:pt x="1683944" y="3529325"/>
                </a:lnTo>
                <a:cubicBezTo>
                  <a:pt x="1823331" y="3529325"/>
                  <a:pt x="1936739" y="3642733"/>
                  <a:pt x="1936739" y="3782160"/>
                </a:cubicBezTo>
                <a:lnTo>
                  <a:pt x="1936739" y="4841963"/>
                </a:lnTo>
                <a:lnTo>
                  <a:pt x="1269751" y="4841963"/>
                </a:lnTo>
                <a:close/>
                <a:moveTo>
                  <a:pt x="2238116" y="3782160"/>
                </a:moveTo>
                <a:lnTo>
                  <a:pt x="2238116" y="2975153"/>
                </a:lnTo>
                <a:cubicBezTo>
                  <a:pt x="2238116" y="2835766"/>
                  <a:pt x="2351564" y="2722358"/>
                  <a:pt x="2490951" y="2722358"/>
                </a:cubicBezTo>
                <a:lnTo>
                  <a:pt x="2652348" y="2722358"/>
                </a:lnTo>
                <a:cubicBezTo>
                  <a:pt x="2791735" y="2722358"/>
                  <a:pt x="2905153" y="2835766"/>
                  <a:pt x="2905153" y="2975153"/>
                </a:cubicBezTo>
                <a:lnTo>
                  <a:pt x="2905153" y="4841963"/>
                </a:lnTo>
                <a:lnTo>
                  <a:pt x="2238116" y="4841963"/>
                </a:lnTo>
                <a:close/>
                <a:moveTo>
                  <a:pt x="4841922" y="4841963"/>
                </a:moveTo>
                <a:lnTo>
                  <a:pt x="3206530" y="4841963"/>
                </a:lnTo>
                <a:lnTo>
                  <a:pt x="3206530" y="2168186"/>
                </a:lnTo>
                <a:cubicBezTo>
                  <a:pt x="3206530" y="2028759"/>
                  <a:pt x="3319938" y="1915351"/>
                  <a:pt x="3459325" y="1915351"/>
                </a:cubicBezTo>
                <a:lnTo>
                  <a:pt x="4589127" y="1915351"/>
                </a:lnTo>
                <a:cubicBezTo>
                  <a:pt x="4728514" y="1915351"/>
                  <a:pt x="4841922" y="2028759"/>
                  <a:pt x="4841922" y="2168186"/>
                </a:cubicBezTo>
                <a:close/>
              </a:path>
            </a:pathLst>
          </a:custGeom>
          <a:gradFill>
            <a:gsLst>
              <a:gs pos="0">
                <a:srgbClr val="E10178"/>
              </a:gs>
              <a:gs pos="50000">
                <a:srgbClr val="009CDF"/>
              </a:gs>
              <a:gs pos="100000">
                <a:srgbClr val="41A029"/>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65" name="Google Shape;365;p43"/>
          <p:cNvCxnSpPr/>
          <p:nvPr/>
        </p:nvCxnSpPr>
        <p:spPr>
          <a:xfrm>
            <a:off x="1168562" y="1023353"/>
            <a:ext cx="5614800" cy="3234600"/>
          </a:xfrm>
          <a:prstGeom prst="bentConnector3">
            <a:avLst>
              <a:gd name="adj1" fmla="val 100047"/>
            </a:avLst>
          </a:prstGeom>
          <a:noFill/>
          <a:ln w="12700" cap="flat" cmpd="sng">
            <a:solidFill>
              <a:srgbClr val="009CDF"/>
            </a:solidFill>
            <a:prstDash val="solid"/>
            <a:miter lim="800000"/>
            <a:headEnd type="none" w="sm" len="sm"/>
            <a:tailEnd type="none" w="sm" len="sm"/>
          </a:ln>
        </p:spPr>
      </p:cxnSp>
      <p:sp>
        <p:nvSpPr>
          <p:cNvPr id="366" name="Google Shape;366;p43"/>
          <p:cNvSpPr txBox="1"/>
          <p:nvPr/>
        </p:nvSpPr>
        <p:spPr>
          <a:xfrm>
            <a:off x="420175" y="1316575"/>
            <a:ext cx="5929800" cy="2893800"/>
          </a:xfrm>
          <a:prstGeom prst="rect">
            <a:avLst/>
          </a:prstGeom>
          <a:noFill/>
          <a:ln>
            <a:noFill/>
          </a:ln>
        </p:spPr>
        <p:txBody>
          <a:bodyPr spcFirstLastPara="1" wrap="square" lIns="91425" tIns="45700" rIns="91425" bIns="45700" anchor="t" anchorCtr="0">
            <a:spAutoFit/>
          </a:bodyPr>
          <a:lstStyle/>
          <a:p>
            <a:pPr marL="457200" marR="0" lvl="0" indent="-317500" algn="l" rtl="0">
              <a:spcBef>
                <a:spcPts val="0"/>
              </a:spcBef>
              <a:spcAft>
                <a:spcPts val="0"/>
              </a:spcAft>
              <a:buClr>
                <a:schemeClr val="lt1"/>
              </a:buClr>
              <a:buSzPts val="1400"/>
              <a:buChar char="●"/>
            </a:pPr>
            <a:r>
              <a:rPr lang="en" b="1">
                <a:solidFill>
                  <a:schemeClr val="accent6"/>
                </a:solidFill>
                <a:latin typeface="Roboto"/>
                <a:ea typeface="Roboto"/>
                <a:cs typeface="Roboto"/>
                <a:sym typeface="Roboto"/>
              </a:rPr>
              <a:t>Integration with External News APIs</a:t>
            </a:r>
            <a:r>
              <a:rPr lang="en">
                <a:solidFill>
                  <a:schemeClr val="lt1"/>
                </a:solidFill>
                <a:latin typeface="Roboto Light"/>
                <a:ea typeface="Roboto Light"/>
                <a:cs typeface="Roboto Light"/>
                <a:sym typeface="Roboto Light"/>
              </a:rPr>
              <a:t> for real-time event detection.</a:t>
            </a:r>
            <a:endParaRPr>
              <a:solidFill>
                <a:schemeClr val="lt1"/>
              </a:solidFill>
              <a:latin typeface="Roboto Light"/>
              <a:ea typeface="Roboto Light"/>
              <a:cs typeface="Roboto Light"/>
              <a:sym typeface="Roboto Light"/>
            </a:endParaRPr>
          </a:p>
          <a:p>
            <a:pPr marL="457200" marR="0" lvl="0" indent="0" algn="l" rtl="0">
              <a:spcBef>
                <a:spcPts val="0"/>
              </a:spcBef>
              <a:spcAft>
                <a:spcPts val="0"/>
              </a:spcAft>
              <a:buNone/>
            </a:pPr>
            <a:endParaRPr>
              <a:solidFill>
                <a:schemeClr val="lt1"/>
              </a:solidFill>
              <a:latin typeface="Roboto Light"/>
              <a:ea typeface="Roboto Light"/>
              <a:cs typeface="Roboto Light"/>
              <a:sym typeface="Roboto Light"/>
            </a:endParaRPr>
          </a:p>
          <a:p>
            <a:pPr marL="457200" marR="0" lvl="0" indent="-317500" algn="l" rtl="0">
              <a:spcBef>
                <a:spcPts val="0"/>
              </a:spcBef>
              <a:spcAft>
                <a:spcPts val="0"/>
              </a:spcAft>
              <a:buClr>
                <a:schemeClr val="lt1"/>
              </a:buClr>
              <a:buSzPts val="1400"/>
              <a:buChar char="●"/>
            </a:pPr>
            <a:r>
              <a:rPr lang="en">
                <a:solidFill>
                  <a:schemeClr val="lt1"/>
                </a:solidFill>
                <a:latin typeface="Roboto Light"/>
                <a:ea typeface="Roboto Light"/>
                <a:cs typeface="Roboto Light"/>
                <a:sym typeface="Roboto Light"/>
              </a:rPr>
              <a:t>AI empowered news management, to </a:t>
            </a:r>
            <a:r>
              <a:rPr lang="en" b="1">
                <a:solidFill>
                  <a:schemeClr val="accent6"/>
                </a:solidFill>
                <a:latin typeface="Roboto"/>
                <a:ea typeface="Roboto"/>
                <a:cs typeface="Roboto"/>
                <a:sym typeface="Roboto"/>
              </a:rPr>
              <a:t>fix incomplete ISO 20022</a:t>
            </a:r>
            <a:r>
              <a:rPr lang="en">
                <a:solidFill>
                  <a:schemeClr val="lt1"/>
                </a:solidFill>
                <a:latin typeface="Roboto Light"/>
                <a:ea typeface="Roboto Light"/>
                <a:cs typeface="Roboto Light"/>
                <a:sym typeface="Roboto Light"/>
              </a:rPr>
              <a:t> notifications.</a:t>
            </a:r>
            <a:endParaRPr>
              <a:solidFill>
                <a:schemeClr val="lt1"/>
              </a:solidFill>
              <a:latin typeface="Roboto Light"/>
              <a:ea typeface="Roboto Light"/>
              <a:cs typeface="Roboto Light"/>
              <a:sym typeface="Roboto Light"/>
            </a:endParaRPr>
          </a:p>
          <a:p>
            <a:pPr marL="0" marR="0" lvl="0" indent="0" algn="l" rtl="0">
              <a:spcBef>
                <a:spcPts val="0"/>
              </a:spcBef>
              <a:spcAft>
                <a:spcPts val="0"/>
              </a:spcAft>
              <a:buNone/>
            </a:pPr>
            <a:endParaRPr>
              <a:solidFill>
                <a:schemeClr val="lt1"/>
              </a:solidFill>
              <a:latin typeface="Roboto Light"/>
              <a:ea typeface="Roboto Light"/>
              <a:cs typeface="Roboto Light"/>
              <a:sym typeface="Roboto Light"/>
            </a:endParaRPr>
          </a:p>
          <a:p>
            <a:pPr marL="457200" marR="0" lvl="0" indent="-317500" algn="l" rtl="0">
              <a:spcBef>
                <a:spcPts val="0"/>
              </a:spcBef>
              <a:spcAft>
                <a:spcPts val="0"/>
              </a:spcAft>
              <a:buClr>
                <a:schemeClr val="lt1"/>
              </a:buClr>
              <a:buSzPts val="1400"/>
              <a:buChar char="●"/>
            </a:pPr>
            <a:r>
              <a:rPr lang="en">
                <a:solidFill>
                  <a:schemeClr val="lt1"/>
                </a:solidFill>
                <a:latin typeface="Roboto Light"/>
                <a:ea typeface="Roboto Light"/>
                <a:cs typeface="Roboto Light"/>
                <a:sym typeface="Roboto Light"/>
              </a:rPr>
              <a:t>Automated </a:t>
            </a:r>
            <a:r>
              <a:rPr lang="en" b="1">
                <a:solidFill>
                  <a:schemeClr val="accent6"/>
                </a:solidFill>
                <a:latin typeface="Roboto"/>
                <a:ea typeface="Roboto"/>
                <a:cs typeface="Roboto"/>
                <a:sym typeface="Roboto"/>
              </a:rPr>
              <a:t>ISIN API Lookup</a:t>
            </a:r>
            <a:r>
              <a:rPr lang="en">
                <a:solidFill>
                  <a:schemeClr val="lt1"/>
                </a:solidFill>
                <a:latin typeface="Roboto Light"/>
                <a:ea typeface="Roboto Light"/>
                <a:cs typeface="Roboto Light"/>
                <a:sym typeface="Roboto Light"/>
              </a:rPr>
              <a:t> for seamless enrichment.</a:t>
            </a:r>
            <a:endParaRPr>
              <a:solidFill>
                <a:schemeClr val="lt1"/>
              </a:solidFill>
              <a:latin typeface="Roboto Light"/>
              <a:ea typeface="Roboto Light"/>
              <a:cs typeface="Roboto Light"/>
              <a:sym typeface="Roboto Light"/>
            </a:endParaRPr>
          </a:p>
          <a:p>
            <a:pPr marL="457200" marR="0" lvl="0" indent="0" algn="l" rtl="0">
              <a:spcBef>
                <a:spcPts val="0"/>
              </a:spcBef>
              <a:spcAft>
                <a:spcPts val="0"/>
              </a:spcAft>
              <a:buNone/>
            </a:pPr>
            <a:endParaRPr>
              <a:solidFill>
                <a:schemeClr val="lt1"/>
              </a:solidFill>
              <a:latin typeface="Roboto Light"/>
              <a:ea typeface="Roboto Light"/>
              <a:cs typeface="Roboto Light"/>
              <a:sym typeface="Roboto Light"/>
            </a:endParaRPr>
          </a:p>
          <a:p>
            <a:pPr marL="457200" marR="0" lvl="0" indent="-317500" algn="l" rtl="0">
              <a:spcBef>
                <a:spcPts val="0"/>
              </a:spcBef>
              <a:spcAft>
                <a:spcPts val="0"/>
              </a:spcAft>
              <a:buClr>
                <a:schemeClr val="lt1"/>
              </a:buClr>
              <a:buSzPts val="1400"/>
              <a:buChar char="●"/>
            </a:pPr>
            <a:r>
              <a:rPr lang="en">
                <a:solidFill>
                  <a:schemeClr val="lt1"/>
                </a:solidFill>
                <a:latin typeface="Roboto Light"/>
                <a:ea typeface="Roboto Light"/>
                <a:cs typeface="Roboto Light"/>
                <a:sym typeface="Roboto Light"/>
              </a:rPr>
              <a:t>Enhanced Machine Learning Models for </a:t>
            </a:r>
            <a:r>
              <a:rPr lang="en" b="1">
                <a:solidFill>
                  <a:schemeClr val="accent6"/>
                </a:solidFill>
                <a:latin typeface="Roboto"/>
                <a:ea typeface="Roboto"/>
                <a:cs typeface="Roboto"/>
                <a:sym typeface="Roboto"/>
              </a:rPr>
              <a:t>smarter and wider range event detection</a:t>
            </a:r>
            <a:r>
              <a:rPr lang="en">
                <a:solidFill>
                  <a:schemeClr val="lt1"/>
                </a:solidFill>
                <a:latin typeface="Roboto Light"/>
                <a:ea typeface="Roboto Light"/>
                <a:cs typeface="Roboto Light"/>
                <a:sym typeface="Roboto Light"/>
              </a:rPr>
              <a:t>, currently covering Dividend events only.</a:t>
            </a:r>
            <a:endParaRPr>
              <a:solidFill>
                <a:schemeClr val="lt1"/>
              </a:solidFill>
              <a:latin typeface="Roboto Light"/>
              <a:ea typeface="Roboto Light"/>
              <a:cs typeface="Roboto Light"/>
              <a:sym typeface="Roboto Light"/>
            </a:endParaRPr>
          </a:p>
          <a:p>
            <a:pPr marL="0" marR="0" lvl="0" indent="0" algn="l" rtl="0">
              <a:spcBef>
                <a:spcPts val="0"/>
              </a:spcBef>
              <a:spcAft>
                <a:spcPts val="0"/>
              </a:spcAft>
              <a:buNone/>
            </a:pPr>
            <a:endParaRPr>
              <a:solidFill>
                <a:schemeClr val="lt1"/>
              </a:solidFill>
              <a:latin typeface="Roboto Light"/>
              <a:ea typeface="Roboto Light"/>
              <a:cs typeface="Roboto Light"/>
              <a:sym typeface="Roboto Light"/>
            </a:endParaRPr>
          </a:p>
          <a:p>
            <a:pPr marL="457200" marR="0" lvl="0" indent="-317500" algn="l" rtl="0">
              <a:spcBef>
                <a:spcPts val="0"/>
              </a:spcBef>
              <a:spcAft>
                <a:spcPts val="0"/>
              </a:spcAft>
              <a:buClr>
                <a:schemeClr val="lt1"/>
              </a:buClr>
              <a:buSzPts val="1400"/>
              <a:buChar char="●"/>
            </a:pPr>
            <a:r>
              <a:rPr lang="en">
                <a:solidFill>
                  <a:schemeClr val="lt1"/>
                </a:solidFill>
                <a:latin typeface="Roboto Light"/>
                <a:ea typeface="Roboto Light"/>
                <a:cs typeface="Roboto Light"/>
                <a:sym typeface="Roboto Light"/>
              </a:rPr>
              <a:t>Expanded trade impact </a:t>
            </a:r>
            <a:r>
              <a:rPr lang="en" b="1">
                <a:solidFill>
                  <a:schemeClr val="accent6"/>
                </a:solidFill>
                <a:latin typeface="Roboto"/>
                <a:ea typeface="Roboto"/>
                <a:cs typeface="Roboto"/>
                <a:sym typeface="Roboto"/>
              </a:rPr>
              <a:t>scenarios across diverse financial instruments</a:t>
            </a:r>
            <a:r>
              <a:rPr lang="en">
                <a:solidFill>
                  <a:schemeClr val="lt1"/>
                </a:solidFill>
                <a:latin typeface="Roboto Light"/>
                <a:ea typeface="Roboto Light"/>
                <a:cs typeface="Roboto Light"/>
                <a:sym typeface="Roboto Light"/>
              </a:rPr>
              <a:t>.</a:t>
            </a:r>
            <a:endParaRPr>
              <a:solidFill>
                <a:schemeClr val="lt1"/>
              </a:solidFill>
              <a:latin typeface="Roboto Light"/>
              <a:ea typeface="Roboto Light"/>
              <a:cs typeface="Roboto Light"/>
              <a:sym typeface="Roboto Light"/>
            </a:endParaRPr>
          </a:p>
          <a:p>
            <a:pPr marL="457200" marR="0" lvl="0" indent="0" algn="l" rtl="0">
              <a:spcBef>
                <a:spcPts val="0"/>
              </a:spcBef>
              <a:spcAft>
                <a:spcPts val="0"/>
              </a:spcAft>
              <a:buNone/>
            </a:pPr>
            <a:endParaRPr>
              <a:solidFill>
                <a:schemeClr val="lt1"/>
              </a:solidFill>
              <a:latin typeface="Roboto Light"/>
              <a:ea typeface="Roboto Light"/>
              <a:cs typeface="Roboto Light"/>
              <a:sym typeface="Robo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44"/>
          <p:cNvPicPr preferRelativeResize="0"/>
          <p:nvPr/>
        </p:nvPicPr>
        <p:blipFill rotWithShape="1">
          <a:blip r:embed="rId3">
            <a:alphaModFix/>
          </a:blip>
          <a:srcRect/>
          <a:stretch/>
        </p:blipFill>
        <p:spPr>
          <a:xfrm>
            <a:off x="1" y="0"/>
            <a:ext cx="2220058" cy="5143501"/>
          </a:xfrm>
          <a:prstGeom prst="rect">
            <a:avLst/>
          </a:prstGeom>
          <a:noFill/>
          <a:ln>
            <a:noFill/>
          </a:ln>
        </p:spPr>
      </p:pic>
      <p:sp>
        <p:nvSpPr>
          <p:cNvPr id="372" name="Google Shape;372;p44"/>
          <p:cNvSpPr/>
          <p:nvPr/>
        </p:nvSpPr>
        <p:spPr>
          <a:xfrm>
            <a:off x="0" y="-1"/>
            <a:ext cx="2220000" cy="5143500"/>
          </a:xfrm>
          <a:prstGeom prst="rect">
            <a:avLst/>
          </a:prstGeom>
          <a:solidFill>
            <a:schemeClr val="dk1">
              <a:alpha val="70590"/>
            </a:schemeClr>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3" name="Google Shape;373;p44"/>
          <p:cNvSpPr/>
          <p:nvPr/>
        </p:nvSpPr>
        <p:spPr>
          <a:xfrm rot="5400000">
            <a:off x="-328772" y="2548950"/>
            <a:ext cx="5143500" cy="45600"/>
          </a:xfrm>
          <a:prstGeom prst="rect">
            <a:avLst/>
          </a:prstGeom>
          <a:gradFill>
            <a:gsLst>
              <a:gs pos="0">
                <a:srgbClr val="E10178"/>
              </a:gs>
              <a:gs pos="50000">
                <a:srgbClr val="009CDF"/>
              </a:gs>
              <a:gs pos="100000">
                <a:srgbClr val="41A029"/>
              </a:gs>
            </a:gsLst>
            <a:lin ang="0" scaled="0"/>
          </a:gra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74" name="Google Shape;374;p44"/>
          <p:cNvPicPr preferRelativeResize="0"/>
          <p:nvPr/>
        </p:nvPicPr>
        <p:blipFill rotWithShape="1">
          <a:blip r:embed="rId4">
            <a:alphaModFix/>
          </a:blip>
          <a:srcRect l="-2572" r="26682" b="2257"/>
          <a:stretch/>
        </p:blipFill>
        <p:spPr>
          <a:xfrm>
            <a:off x="2872509" y="0"/>
            <a:ext cx="4756725" cy="5143500"/>
          </a:xfrm>
          <a:prstGeom prst="rect">
            <a:avLst/>
          </a:prstGeom>
          <a:noFill/>
          <a:ln>
            <a:noFill/>
          </a:ln>
        </p:spPr>
      </p:pic>
      <p:sp>
        <p:nvSpPr>
          <p:cNvPr id="375" name="Google Shape;375;p44"/>
          <p:cNvSpPr txBox="1"/>
          <p:nvPr/>
        </p:nvSpPr>
        <p:spPr>
          <a:xfrm>
            <a:off x="2867652" y="2203922"/>
            <a:ext cx="3345900" cy="2031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lt1"/>
                </a:solidFill>
                <a:latin typeface="Roboto"/>
                <a:ea typeface="Roboto"/>
                <a:cs typeface="Roboto"/>
                <a:sym typeface="Roboto"/>
              </a:rPr>
              <a:t>TRADEHEADER, S.L.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Roboto Light"/>
                <a:ea typeface="Roboto Light"/>
                <a:cs typeface="Roboto Light"/>
                <a:sym typeface="Roboto Light"/>
              </a:rPr>
              <a:t>+34 619831118 (Spain)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Roboto Light"/>
                <a:ea typeface="Roboto Light"/>
                <a:cs typeface="Roboto Light"/>
                <a:sym typeface="Roboto Light"/>
              </a:rPr>
              <a:t>+44 020 3287 1545 (UK)</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Roboto Light"/>
                <a:ea typeface="Roboto Light"/>
                <a:cs typeface="Roboto Light"/>
                <a:sym typeface="Roboto Light"/>
              </a:rPr>
              <a:t>+1 347 2846531 (US)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r>
              <a:rPr lang="en" sz="1200" b="1" i="0" u="sng" strike="noStrike" cap="none">
                <a:solidFill>
                  <a:schemeClr val="lt1"/>
                </a:solidFill>
                <a:latin typeface="Roboto"/>
                <a:ea typeface="Roboto"/>
                <a:cs typeface="Roboto"/>
                <a:sym typeface="Roboto"/>
                <a:hlinkClick r:id="rId5">
                  <a:extLst>
                    <a:ext uri="{A12FA001-AC4F-418D-AE19-62706E023703}">
                      <ahyp:hlinkClr xmlns:ahyp="http://schemas.microsoft.com/office/drawing/2018/hyperlinkcolor" val="tx"/>
                    </a:ext>
                  </a:extLst>
                </a:hlinkClick>
              </a:rPr>
              <a:t>info@tradeheader.com</a:t>
            </a:r>
            <a:endParaRPr sz="1200" b="1" i="0" u="none" strike="noStrike" cap="none">
              <a:solidFill>
                <a:schemeClr val="lt1"/>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r>
              <a:rPr lang="en" sz="1200" b="1" i="0" u="sng" strike="noStrike" cap="none">
                <a:solidFill>
                  <a:schemeClr val="lt1"/>
                </a:solidFill>
                <a:latin typeface="Roboto"/>
                <a:ea typeface="Roboto"/>
                <a:cs typeface="Roboto"/>
                <a:sym typeface="Roboto"/>
                <a:hlinkClick r:id="rId6">
                  <a:extLst>
                    <a:ext uri="{A12FA001-AC4F-418D-AE19-62706E023703}">
                      <ahyp:hlinkClr xmlns:ahyp="http://schemas.microsoft.com/office/drawing/2018/hyperlinkcolor" val="tx"/>
                    </a:ext>
                  </a:extLst>
                </a:hlinkClick>
              </a:rPr>
              <a:t>www.tradeheader.com</a:t>
            </a:r>
            <a:endParaRPr sz="1200" b="1" i="0" u="none" strike="noStrike" cap="none">
              <a:solidFill>
                <a:schemeClr val="lt1"/>
              </a:solidFill>
              <a:latin typeface="Roboto"/>
              <a:ea typeface="Roboto"/>
              <a:cs typeface="Roboto"/>
              <a:sym typeface="Roboto"/>
            </a:endParaRPr>
          </a:p>
        </p:txBody>
      </p:sp>
      <p:sp>
        <p:nvSpPr>
          <p:cNvPr id="376" name="Google Shape;376;p44"/>
          <p:cNvSpPr txBox="1"/>
          <p:nvPr/>
        </p:nvSpPr>
        <p:spPr>
          <a:xfrm>
            <a:off x="453369" y="176732"/>
            <a:ext cx="5495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lt1"/>
                </a:solidFill>
                <a:latin typeface="Roboto"/>
                <a:ea typeface="Roboto"/>
                <a:cs typeface="Roboto"/>
                <a:sym typeface="Roboto"/>
              </a:rPr>
              <a:t>Contact</a:t>
            </a:r>
            <a:endParaRPr sz="2000" b="1" i="0" u="none" strike="noStrike" cap="none">
              <a:solidFill>
                <a:schemeClr val="lt1"/>
              </a:solidFill>
              <a:latin typeface="Roboto"/>
              <a:ea typeface="Roboto"/>
              <a:cs typeface="Roboto"/>
              <a:sym typeface="Roboto"/>
            </a:endParaRPr>
          </a:p>
        </p:txBody>
      </p:sp>
      <p:grpSp>
        <p:nvGrpSpPr>
          <p:cNvPr id="377" name="Google Shape;377;p44"/>
          <p:cNvGrpSpPr/>
          <p:nvPr/>
        </p:nvGrpSpPr>
        <p:grpSpPr>
          <a:xfrm>
            <a:off x="154017" y="196195"/>
            <a:ext cx="254740" cy="315041"/>
            <a:chOff x="2600325" y="133350"/>
            <a:chExt cx="3943350" cy="4876800"/>
          </a:xfrm>
        </p:grpSpPr>
        <p:sp>
          <p:nvSpPr>
            <p:cNvPr id="378" name="Google Shape;378;p44"/>
            <p:cNvSpPr/>
            <p:nvPr/>
          </p:nvSpPr>
          <p:spPr>
            <a:xfrm>
              <a:off x="2600325" y="133350"/>
              <a:ext cx="3943350" cy="4876800"/>
            </a:xfrm>
            <a:custGeom>
              <a:avLst/>
              <a:gdLst/>
              <a:ahLst/>
              <a:cxnLst/>
              <a:rect l="l" t="t" r="r" b="b"/>
              <a:pathLst>
                <a:path w="3943350" h="4876800" extrusionOk="0">
                  <a:moveTo>
                    <a:pt x="3800475" y="0"/>
                  </a:moveTo>
                  <a:lnTo>
                    <a:pt x="447675" y="0"/>
                  </a:lnTo>
                  <a:cubicBezTo>
                    <a:pt x="368770" y="0"/>
                    <a:pt x="304800" y="63970"/>
                    <a:pt x="304800" y="142875"/>
                  </a:cubicBezTo>
                  <a:lnTo>
                    <a:pt x="304800" y="771525"/>
                  </a:lnTo>
                  <a:lnTo>
                    <a:pt x="142875" y="771525"/>
                  </a:lnTo>
                  <a:cubicBezTo>
                    <a:pt x="63970" y="771525"/>
                    <a:pt x="0" y="835495"/>
                    <a:pt x="0" y="914400"/>
                  </a:cubicBezTo>
                  <a:cubicBezTo>
                    <a:pt x="0" y="993305"/>
                    <a:pt x="63970" y="1057275"/>
                    <a:pt x="142875" y="1057275"/>
                  </a:cubicBezTo>
                  <a:lnTo>
                    <a:pt x="304800" y="1057275"/>
                  </a:lnTo>
                  <a:lnTo>
                    <a:pt x="304800" y="1533525"/>
                  </a:lnTo>
                  <a:lnTo>
                    <a:pt x="142875" y="1533525"/>
                  </a:lnTo>
                  <a:cubicBezTo>
                    <a:pt x="63970" y="1533525"/>
                    <a:pt x="0" y="1597495"/>
                    <a:pt x="0" y="1676400"/>
                  </a:cubicBezTo>
                  <a:cubicBezTo>
                    <a:pt x="0" y="1755305"/>
                    <a:pt x="63970" y="1819275"/>
                    <a:pt x="142875" y="1819275"/>
                  </a:cubicBezTo>
                  <a:lnTo>
                    <a:pt x="304800" y="1819275"/>
                  </a:lnTo>
                  <a:lnTo>
                    <a:pt x="304800" y="2295525"/>
                  </a:lnTo>
                  <a:lnTo>
                    <a:pt x="142875" y="2295525"/>
                  </a:lnTo>
                  <a:cubicBezTo>
                    <a:pt x="63970" y="2295525"/>
                    <a:pt x="0" y="2359495"/>
                    <a:pt x="0" y="2438400"/>
                  </a:cubicBezTo>
                  <a:cubicBezTo>
                    <a:pt x="0" y="2517305"/>
                    <a:pt x="63970" y="2581275"/>
                    <a:pt x="142875" y="2581275"/>
                  </a:cubicBezTo>
                  <a:lnTo>
                    <a:pt x="304800" y="2581275"/>
                  </a:lnTo>
                  <a:lnTo>
                    <a:pt x="304800" y="3057525"/>
                  </a:lnTo>
                  <a:lnTo>
                    <a:pt x="142875" y="3057525"/>
                  </a:lnTo>
                  <a:cubicBezTo>
                    <a:pt x="63970" y="3057525"/>
                    <a:pt x="0" y="3121495"/>
                    <a:pt x="0" y="3200400"/>
                  </a:cubicBezTo>
                  <a:cubicBezTo>
                    <a:pt x="0" y="3279305"/>
                    <a:pt x="63970" y="3343275"/>
                    <a:pt x="142875" y="3343275"/>
                  </a:cubicBezTo>
                  <a:lnTo>
                    <a:pt x="304800" y="3343275"/>
                  </a:lnTo>
                  <a:lnTo>
                    <a:pt x="304800" y="3819525"/>
                  </a:lnTo>
                  <a:lnTo>
                    <a:pt x="142875" y="3819525"/>
                  </a:lnTo>
                  <a:cubicBezTo>
                    <a:pt x="63970" y="3819525"/>
                    <a:pt x="0" y="3883495"/>
                    <a:pt x="0" y="3962400"/>
                  </a:cubicBezTo>
                  <a:cubicBezTo>
                    <a:pt x="0" y="4041305"/>
                    <a:pt x="63970" y="4105275"/>
                    <a:pt x="142875" y="4105275"/>
                  </a:cubicBezTo>
                  <a:lnTo>
                    <a:pt x="304800" y="4105275"/>
                  </a:lnTo>
                  <a:lnTo>
                    <a:pt x="304800" y="4733925"/>
                  </a:lnTo>
                  <a:cubicBezTo>
                    <a:pt x="304800" y="4812830"/>
                    <a:pt x="368770" y="4876800"/>
                    <a:pt x="447675" y="4876800"/>
                  </a:cubicBezTo>
                  <a:lnTo>
                    <a:pt x="3800475" y="4876800"/>
                  </a:lnTo>
                  <a:cubicBezTo>
                    <a:pt x="3879380" y="4876800"/>
                    <a:pt x="3943350" y="4812830"/>
                    <a:pt x="3943350" y="4733925"/>
                  </a:cubicBezTo>
                  <a:lnTo>
                    <a:pt x="3943350" y="142875"/>
                  </a:lnTo>
                  <a:cubicBezTo>
                    <a:pt x="3943350" y="63970"/>
                    <a:pt x="3879380" y="0"/>
                    <a:pt x="3800475" y="0"/>
                  </a:cubicBezTo>
                  <a:close/>
                  <a:moveTo>
                    <a:pt x="3657600" y="4591050"/>
                  </a:moveTo>
                  <a:lnTo>
                    <a:pt x="590550" y="4591050"/>
                  </a:lnTo>
                  <a:lnTo>
                    <a:pt x="590550" y="4105275"/>
                  </a:lnTo>
                  <a:lnTo>
                    <a:pt x="752475" y="4105275"/>
                  </a:lnTo>
                  <a:cubicBezTo>
                    <a:pt x="831380" y="4105275"/>
                    <a:pt x="895350" y="4041305"/>
                    <a:pt x="895350" y="3962400"/>
                  </a:cubicBezTo>
                  <a:cubicBezTo>
                    <a:pt x="895350" y="3883495"/>
                    <a:pt x="831380" y="3819525"/>
                    <a:pt x="752475" y="3819525"/>
                  </a:cubicBezTo>
                  <a:lnTo>
                    <a:pt x="590550" y="3819525"/>
                  </a:lnTo>
                  <a:lnTo>
                    <a:pt x="590550" y="3343275"/>
                  </a:lnTo>
                  <a:lnTo>
                    <a:pt x="752475" y="3343275"/>
                  </a:lnTo>
                  <a:cubicBezTo>
                    <a:pt x="831380" y="3343275"/>
                    <a:pt x="895350" y="3279305"/>
                    <a:pt x="895350" y="3200400"/>
                  </a:cubicBezTo>
                  <a:cubicBezTo>
                    <a:pt x="895350" y="3121495"/>
                    <a:pt x="831380" y="3057525"/>
                    <a:pt x="752475" y="3057525"/>
                  </a:cubicBezTo>
                  <a:lnTo>
                    <a:pt x="590550" y="3057525"/>
                  </a:lnTo>
                  <a:lnTo>
                    <a:pt x="590550" y="2581275"/>
                  </a:lnTo>
                  <a:lnTo>
                    <a:pt x="752475" y="2581275"/>
                  </a:lnTo>
                  <a:cubicBezTo>
                    <a:pt x="831380" y="2581275"/>
                    <a:pt x="895350" y="2517305"/>
                    <a:pt x="895350" y="2438400"/>
                  </a:cubicBezTo>
                  <a:cubicBezTo>
                    <a:pt x="895350" y="2359495"/>
                    <a:pt x="831380" y="2295525"/>
                    <a:pt x="752475" y="2295525"/>
                  </a:cubicBezTo>
                  <a:lnTo>
                    <a:pt x="590550" y="2295525"/>
                  </a:lnTo>
                  <a:lnTo>
                    <a:pt x="590550" y="1819275"/>
                  </a:lnTo>
                  <a:lnTo>
                    <a:pt x="752475" y="1819275"/>
                  </a:lnTo>
                  <a:cubicBezTo>
                    <a:pt x="831380" y="1819275"/>
                    <a:pt x="895350" y="1755305"/>
                    <a:pt x="895350" y="1676400"/>
                  </a:cubicBezTo>
                  <a:cubicBezTo>
                    <a:pt x="895350" y="1597495"/>
                    <a:pt x="831380" y="1533525"/>
                    <a:pt x="752475" y="1533525"/>
                  </a:cubicBezTo>
                  <a:lnTo>
                    <a:pt x="590550" y="1533525"/>
                  </a:lnTo>
                  <a:lnTo>
                    <a:pt x="590550" y="1057275"/>
                  </a:lnTo>
                  <a:lnTo>
                    <a:pt x="752475" y="1057275"/>
                  </a:lnTo>
                  <a:cubicBezTo>
                    <a:pt x="831380" y="1057275"/>
                    <a:pt x="895350" y="993305"/>
                    <a:pt x="895350" y="914400"/>
                  </a:cubicBezTo>
                  <a:cubicBezTo>
                    <a:pt x="895350" y="835495"/>
                    <a:pt x="831380" y="771525"/>
                    <a:pt x="752475" y="771525"/>
                  </a:cubicBezTo>
                  <a:lnTo>
                    <a:pt x="590550" y="771525"/>
                  </a:lnTo>
                  <a:lnTo>
                    <a:pt x="590550" y="285750"/>
                  </a:lnTo>
                  <a:lnTo>
                    <a:pt x="3657600" y="285750"/>
                  </a:lnTo>
                  <a:close/>
                </a:path>
              </a:pathLst>
            </a:custGeom>
            <a:gradFill>
              <a:gsLst>
                <a:gs pos="0">
                  <a:srgbClr val="E10178"/>
                </a:gs>
                <a:gs pos="50000">
                  <a:srgbClr val="009CDF"/>
                </a:gs>
                <a:gs pos="100000">
                  <a:srgbClr val="41A029"/>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9" name="Google Shape;379;p44"/>
            <p:cNvSpPr/>
            <p:nvPr/>
          </p:nvSpPr>
          <p:spPr>
            <a:xfrm>
              <a:off x="3819525" y="1438275"/>
              <a:ext cx="1809750" cy="2266950"/>
            </a:xfrm>
            <a:custGeom>
              <a:avLst/>
              <a:gdLst/>
              <a:ahLst/>
              <a:cxnLst/>
              <a:rect l="l" t="t" r="r" b="b"/>
              <a:pathLst>
                <a:path w="1809750" h="2266950" extrusionOk="0">
                  <a:moveTo>
                    <a:pt x="0" y="2124075"/>
                  </a:moveTo>
                  <a:cubicBezTo>
                    <a:pt x="0" y="2202980"/>
                    <a:pt x="63970" y="2266950"/>
                    <a:pt x="142875" y="2266950"/>
                  </a:cubicBezTo>
                  <a:cubicBezTo>
                    <a:pt x="221780" y="2266950"/>
                    <a:pt x="285750" y="2202980"/>
                    <a:pt x="285750" y="2124075"/>
                  </a:cubicBezTo>
                  <a:cubicBezTo>
                    <a:pt x="285750" y="1744828"/>
                    <a:pt x="517331" y="1352550"/>
                    <a:pt x="904875" y="1352550"/>
                  </a:cubicBezTo>
                  <a:cubicBezTo>
                    <a:pt x="1292419" y="1352550"/>
                    <a:pt x="1524000" y="1744828"/>
                    <a:pt x="1524000" y="2124075"/>
                  </a:cubicBezTo>
                  <a:cubicBezTo>
                    <a:pt x="1524000" y="2202980"/>
                    <a:pt x="1587970" y="2266950"/>
                    <a:pt x="1666875" y="2266950"/>
                  </a:cubicBezTo>
                  <a:cubicBezTo>
                    <a:pt x="1745780" y="2266950"/>
                    <a:pt x="1809750" y="2202980"/>
                    <a:pt x="1809750" y="2124075"/>
                  </a:cubicBezTo>
                  <a:cubicBezTo>
                    <a:pt x="1809750" y="1761020"/>
                    <a:pt x="1644034" y="1384983"/>
                    <a:pt x="1340548" y="1192949"/>
                  </a:cubicBezTo>
                  <a:cubicBezTo>
                    <a:pt x="1487548" y="1068800"/>
                    <a:pt x="1581150" y="883301"/>
                    <a:pt x="1581150" y="676275"/>
                  </a:cubicBezTo>
                  <a:cubicBezTo>
                    <a:pt x="1581150" y="303381"/>
                    <a:pt x="1277769" y="0"/>
                    <a:pt x="904875" y="0"/>
                  </a:cubicBezTo>
                  <a:cubicBezTo>
                    <a:pt x="531981" y="0"/>
                    <a:pt x="228600" y="303381"/>
                    <a:pt x="228600" y="676275"/>
                  </a:cubicBezTo>
                  <a:cubicBezTo>
                    <a:pt x="228600" y="883301"/>
                    <a:pt x="322202" y="1068800"/>
                    <a:pt x="469201" y="1192949"/>
                  </a:cubicBezTo>
                  <a:cubicBezTo>
                    <a:pt x="165726" y="1384973"/>
                    <a:pt x="0" y="1761077"/>
                    <a:pt x="0" y="2124075"/>
                  </a:cubicBezTo>
                  <a:close/>
                  <a:moveTo>
                    <a:pt x="514350" y="676275"/>
                  </a:moveTo>
                  <a:cubicBezTo>
                    <a:pt x="514350" y="460943"/>
                    <a:pt x="689543" y="285750"/>
                    <a:pt x="904875" y="285750"/>
                  </a:cubicBezTo>
                  <a:cubicBezTo>
                    <a:pt x="1120207" y="285750"/>
                    <a:pt x="1295400" y="460943"/>
                    <a:pt x="1295400" y="676275"/>
                  </a:cubicBezTo>
                  <a:cubicBezTo>
                    <a:pt x="1295400" y="891607"/>
                    <a:pt x="1120207" y="1066800"/>
                    <a:pt x="904875" y="1066800"/>
                  </a:cubicBezTo>
                  <a:cubicBezTo>
                    <a:pt x="689543" y="1066800"/>
                    <a:pt x="514350" y="891607"/>
                    <a:pt x="514350" y="676275"/>
                  </a:cubicBezTo>
                  <a:close/>
                </a:path>
              </a:pathLst>
            </a:custGeom>
            <a:gradFill>
              <a:gsLst>
                <a:gs pos="0">
                  <a:srgbClr val="E10178"/>
                </a:gs>
                <a:gs pos="50000">
                  <a:srgbClr val="009CDF"/>
                </a:gs>
                <a:gs pos="100000">
                  <a:srgbClr val="41A029"/>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80" name="Google Shape;380;p44">
            <a:hlinkClick r:id="rId7"/>
          </p:cNvPr>
          <p:cNvPicPr preferRelativeResize="0"/>
          <p:nvPr/>
        </p:nvPicPr>
        <p:blipFill rotWithShape="1">
          <a:blip r:embed="rId8">
            <a:alphaModFix/>
          </a:blip>
          <a:srcRect/>
          <a:stretch/>
        </p:blipFill>
        <p:spPr>
          <a:xfrm>
            <a:off x="4342537" y="4345364"/>
            <a:ext cx="400945" cy="400945"/>
          </a:xfrm>
          <a:prstGeom prst="rect">
            <a:avLst/>
          </a:prstGeom>
          <a:noFill/>
          <a:ln>
            <a:noFill/>
          </a:ln>
        </p:spPr>
      </p:pic>
      <p:pic>
        <p:nvPicPr>
          <p:cNvPr id="381" name="Google Shape;381;p44">
            <a:hlinkClick r:id="rId9"/>
          </p:cNvPr>
          <p:cNvPicPr preferRelativeResize="0"/>
          <p:nvPr/>
        </p:nvPicPr>
        <p:blipFill rotWithShape="1">
          <a:blip r:embed="rId10">
            <a:alphaModFix/>
          </a:blip>
          <a:srcRect/>
          <a:stretch/>
        </p:blipFill>
        <p:spPr>
          <a:xfrm>
            <a:off x="3860525" y="4345364"/>
            <a:ext cx="400945" cy="400945"/>
          </a:xfrm>
          <a:prstGeom prst="rect">
            <a:avLst/>
          </a:prstGeom>
          <a:noFill/>
          <a:ln>
            <a:noFill/>
          </a:ln>
        </p:spPr>
      </p:pic>
      <p:pic>
        <p:nvPicPr>
          <p:cNvPr id="382" name="Google Shape;382;p44">
            <a:hlinkClick r:id="rId11"/>
          </p:cNvPr>
          <p:cNvPicPr preferRelativeResize="0"/>
          <p:nvPr/>
        </p:nvPicPr>
        <p:blipFill rotWithShape="1">
          <a:blip r:embed="rId12">
            <a:alphaModFix/>
          </a:blip>
          <a:srcRect/>
          <a:stretch/>
        </p:blipFill>
        <p:spPr>
          <a:xfrm>
            <a:off x="4824549" y="4345364"/>
            <a:ext cx="400945" cy="400945"/>
          </a:xfrm>
          <a:prstGeom prst="rect">
            <a:avLst/>
          </a:prstGeom>
          <a:noFill/>
          <a:ln>
            <a:noFill/>
          </a:ln>
        </p:spPr>
      </p:pic>
      <p:sp>
        <p:nvSpPr>
          <p:cNvPr id="383" name="Google Shape;383;p44"/>
          <p:cNvSpPr txBox="1"/>
          <p:nvPr/>
        </p:nvSpPr>
        <p:spPr>
          <a:xfrm>
            <a:off x="2183050" y="884525"/>
            <a:ext cx="47199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b="1">
                <a:solidFill>
                  <a:schemeClr val="lt1"/>
                </a:solidFill>
                <a:latin typeface="Roboto"/>
                <a:ea typeface="Roboto"/>
                <a:cs typeface="Roboto"/>
                <a:sym typeface="Roboto"/>
              </a:rPr>
              <a:t>THANK YOU!🦄</a:t>
            </a:r>
            <a:endParaRPr sz="3500" b="1">
              <a:solidFill>
                <a:schemeClr val="lt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alpha val="9800"/>
          </a:schemeClr>
        </a:solidFill>
        <a:effectLst/>
      </p:bgPr>
    </p:bg>
    <p:spTree>
      <p:nvGrpSpPr>
        <p:cNvPr id="1" name="Shape 387"/>
        <p:cNvGrpSpPr/>
        <p:nvPr/>
      </p:nvGrpSpPr>
      <p:grpSpPr>
        <a:xfrm>
          <a:off x="0" y="0"/>
          <a:ext cx="0" cy="0"/>
          <a:chOff x="0" y="0"/>
          <a:chExt cx="0" cy="0"/>
        </a:xfrm>
      </p:grpSpPr>
      <p:sp>
        <p:nvSpPr>
          <p:cNvPr id="388" name="Google Shape;388;p45"/>
          <p:cNvSpPr txBox="1"/>
          <p:nvPr/>
        </p:nvSpPr>
        <p:spPr>
          <a:xfrm>
            <a:off x="453369" y="176732"/>
            <a:ext cx="7122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b="1">
                <a:solidFill>
                  <a:schemeClr val="lt1"/>
                </a:solidFill>
                <a:latin typeface="Roboto"/>
                <a:ea typeface="Roboto"/>
                <a:cs typeface="Roboto"/>
                <a:sym typeface="Roboto"/>
              </a:rPr>
              <a:t>Business Value Proposition</a:t>
            </a:r>
            <a:endParaRPr sz="2000" b="1">
              <a:solidFill>
                <a:schemeClr val="lt1"/>
              </a:solidFill>
              <a:latin typeface="Roboto"/>
              <a:ea typeface="Roboto"/>
              <a:cs typeface="Roboto"/>
              <a:sym typeface="Roboto"/>
            </a:endParaRPr>
          </a:p>
        </p:txBody>
      </p:sp>
      <p:sp>
        <p:nvSpPr>
          <p:cNvPr id="389" name="Google Shape;389;p45"/>
          <p:cNvSpPr txBox="1"/>
          <p:nvPr/>
        </p:nvSpPr>
        <p:spPr>
          <a:xfrm>
            <a:off x="8025466" y="4705179"/>
            <a:ext cx="4611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000" b="1">
                <a:solidFill>
                  <a:schemeClr val="lt1"/>
                </a:solidFill>
                <a:latin typeface="Roboto"/>
                <a:ea typeface="Roboto"/>
                <a:cs typeface="Roboto"/>
                <a:sym typeface="Roboto"/>
              </a:rPr>
              <a:t>2</a:t>
            </a:r>
            <a:endParaRPr sz="1000" b="1">
              <a:solidFill>
                <a:schemeClr val="lt1"/>
              </a:solidFill>
              <a:latin typeface="Roboto"/>
              <a:ea typeface="Roboto"/>
              <a:cs typeface="Roboto"/>
              <a:sym typeface="Roboto"/>
            </a:endParaRPr>
          </a:p>
        </p:txBody>
      </p:sp>
      <p:cxnSp>
        <p:nvCxnSpPr>
          <p:cNvPr id="390" name="Google Shape;390;p45"/>
          <p:cNvCxnSpPr/>
          <p:nvPr/>
        </p:nvCxnSpPr>
        <p:spPr>
          <a:xfrm>
            <a:off x="1168562" y="870953"/>
            <a:ext cx="5614800" cy="3234600"/>
          </a:xfrm>
          <a:prstGeom prst="bentConnector3">
            <a:avLst>
              <a:gd name="adj1" fmla="val 100047"/>
            </a:avLst>
          </a:prstGeom>
          <a:noFill/>
          <a:ln w="12700" cap="flat" cmpd="sng">
            <a:solidFill>
              <a:srgbClr val="009CDF"/>
            </a:solidFill>
            <a:prstDash val="solid"/>
            <a:miter lim="800000"/>
            <a:headEnd type="none" w="sm" len="sm"/>
            <a:tailEnd type="none" w="sm" len="sm"/>
          </a:ln>
        </p:spPr>
      </p:cxnSp>
      <p:sp>
        <p:nvSpPr>
          <p:cNvPr id="391" name="Google Shape;391;p45"/>
          <p:cNvSpPr txBox="1"/>
          <p:nvPr/>
        </p:nvSpPr>
        <p:spPr>
          <a:xfrm>
            <a:off x="207050" y="946675"/>
            <a:ext cx="6774600" cy="3832800"/>
          </a:xfrm>
          <a:prstGeom prst="rect">
            <a:avLst/>
          </a:prstGeom>
          <a:noFill/>
          <a:ln>
            <a:noFill/>
          </a:ln>
        </p:spPr>
        <p:txBody>
          <a:bodyPr spcFirstLastPara="1" wrap="square" lIns="91425" tIns="45700" rIns="91425" bIns="45700" anchor="t" anchorCtr="0">
            <a:spAutoFit/>
          </a:bodyPr>
          <a:lstStyle/>
          <a:p>
            <a:pPr marL="0" lvl="0" indent="0" algn="l" rtl="0">
              <a:lnSpc>
                <a:spcPct val="100000"/>
              </a:lnSpc>
              <a:spcBef>
                <a:spcPts val="0"/>
              </a:spcBef>
              <a:spcAft>
                <a:spcPts val="0"/>
              </a:spcAft>
              <a:buNone/>
            </a:pPr>
            <a:r>
              <a:rPr lang="en" sz="1000" b="1">
                <a:solidFill>
                  <a:schemeClr val="lt1"/>
                </a:solidFill>
              </a:rPr>
              <a:t>1. Operational Efficiency &amp; Cost Reduction</a:t>
            </a:r>
            <a:endParaRPr sz="1000" b="1">
              <a:solidFill>
                <a:schemeClr val="lt1"/>
              </a:solidFill>
            </a:endParaRPr>
          </a:p>
          <a:p>
            <a:pPr marL="457200" lvl="0" indent="-292100" algn="l" rtl="0">
              <a:lnSpc>
                <a:spcPct val="100000"/>
              </a:lnSpc>
              <a:spcBef>
                <a:spcPts val="0"/>
              </a:spcBef>
              <a:spcAft>
                <a:spcPts val="0"/>
              </a:spcAft>
              <a:buClr>
                <a:schemeClr val="lt1"/>
              </a:buClr>
              <a:buSzPts val="1000"/>
              <a:buChar char="●"/>
            </a:pPr>
            <a:r>
              <a:rPr lang="en" sz="1000">
                <a:solidFill>
                  <a:schemeClr val="lt1"/>
                </a:solidFill>
              </a:rPr>
              <a:t>Automates manual corporate action processing, reducing the need for extensive back-office operations.</a:t>
            </a:r>
            <a:endParaRPr sz="1000">
              <a:solidFill>
                <a:schemeClr val="lt1"/>
              </a:solidFill>
            </a:endParaRPr>
          </a:p>
          <a:p>
            <a:pPr marL="457200" lvl="0" indent="-292100" algn="l" rtl="0">
              <a:lnSpc>
                <a:spcPct val="100000"/>
              </a:lnSpc>
              <a:spcBef>
                <a:spcPts val="0"/>
              </a:spcBef>
              <a:spcAft>
                <a:spcPts val="0"/>
              </a:spcAft>
              <a:buClr>
                <a:schemeClr val="lt1"/>
              </a:buClr>
              <a:buSzPts val="1000"/>
              <a:buChar char="●"/>
            </a:pPr>
            <a:r>
              <a:rPr lang="en" sz="1000">
                <a:solidFill>
                  <a:schemeClr val="lt1"/>
                </a:solidFill>
              </a:rPr>
              <a:t>Cuts down processing time from hours/days to real-time execution, significantly lowering operational costs.</a:t>
            </a:r>
            <a:endParaRPr sz="1000">
              <a:solidFill>
                <a:schemeClr val="lt1"/>
              </a:solidFill>
            </a:endParaRPr>
          </a:p>
          <a:p>
            <a:pPr marL="0" lvl="0" indent="0" algn="l" rtl="0">
              <a:lnSpc>
                <a:spcPct val="100000"/>
              </a:lnSpc>
              <a:spcBef>
                <a:spcPts val="0"/>
              </a:spcBef>
              <a:spcAft>
                <a:spcPts val="0"/>
              </a:spcAft>
              <a:buNone/>
            </a:pPr>
            <a:r>
              <a:rPr lang="en" sz="1000" b="1">
                <a:solidFill>
                  <a:schemeClr val="lt1"/>
                </a:solidFill>
              </a:rPr>
              <a:t>2. Risk Mitigation &amp; Compliance</a:t>
            </a:r>
            <a:endParaRPr sz="1000" b="1">
              <a:solidFill>
                <a:schemeClr val="lt1"/>
              </a:solidFill>
            </a:endParaRPr>
          </a:p>
          <a:p>
            <a:pPr marL="457200" lvl="0" indent="-292100" algn="l" rtl="0">
              <a:lnSpc>
                <a:spcPct val="100000"/>
              </a:lnSpc>
              <a:spcBef>
                <a:spcPts val="0"/>
              </a:spcBef>
              <a:spcAft>
                <a:spcPts val="0"/>
              </a:spcAft>
              <a:buClr>
                <a:schemeClr val="lt1"/>
              </a:buClr>
              <a:buSzPts val="1000"/>
              <a:buChar char="●"/>
            </a:pPr>
            <a:r>
              <a:rPr lang="en" sz="1000">
                <a:solidFill>
                  <a:schemeClr val="lt1"/>
                </a:solidFill>
              </a:rPr>
              <a:t>Ensures </a:t>
            </a:r>
            <a:r>
              <a:rPr lang="en" sz="1000" b="1">
                <a:solidFill>
                  <a:schemeClr val="lt1"/>
                </a:solidFill>
              </a:rPr>
              <a:t>ISO20022</a:t>
            </a:r>
            <a:r>
              <a:rPr lang="en" sz="1000">
                <a:solidFill>
                  <a:schemeClr val="lt1"/>
                </a:solidFill>
              </a:rPr>
              <a:t> and </a:t>
            </a:r>
            <a:r>
              <a:rPr lang="en" sz="1000" b="1">
                <a:solidFill>
                  <a:schemeClr val="lt1"/>
                </a:solidFill>
              </a:rPr>
              <a:t>ISDA CDM</a:t>
            </a:r>
            <a:r>
              <a:rPr lang="en" sz="1000">
                <a:solidFill>
                  <a:schemeClr val="lt1"/>
                </a:solidFill>
              </a:rPr>
              <a:t> compliance, reducing regulatory risk.</a:t>
            </a:r>
            <a:endParaRPr sz="1000">
              <a:solidFill>
                <a:schemeClr val="lt1"/>
              </a:solidFill>
            </a:endParaRPr>
          </a:p>
          <a:p>
            <a:pPr marL="457200" lvl="0" indent="-292100" algn="l" rtl="0">
              <a:lnSpc>
                <a:spcPct val="100000"/>
              </a:lnSpc>
              <a:spcBef>
                <a:spcPts val="0"/>
              </a:spcBef>
              <a:spcAft>
                <a:spcPts val="0"/>
              </a:spcAft>
              <a:buClr>
                <a:schemeClr val="lt1"/>
              </a:buClr>
              <a:buSzPts val="1000"/>
              <a:buChar char="●"/>
            </a:pPr>
            <a:r>
              <a:rPr lang="en" sz="1000">
                <a:solidFill>
                  <a:schemeClr val="lt1"/>
                </a:solidFill>
              </a:rPr>
              <a:t>Minimizes human errors in event detection, trade impact analysis, and data transformation.</a:t>
            </a:r>
            <a:endParaRPr sz="1000">
              <a:solidFill>
                <a:schemeClr val="lt1"/>
              </a:solidFill>
            </a:endParaRPr>
          </a:p>
          <a:p>
            <a:pPr marL="0" lvl="0" indent="0" algn="l" rtl="0">
              <a:lnSpc>
                <a:spcPct val="100000"/>
              </a:lnSpc>
              <a:spcBef>
                <a:spcPts val="0"/>
              </a:spcBef>
              <a:spcAft>
                <a:spcPts val="0"/>
              </a:spcAft>
              <a:buNone/>
            </a:pPr>
            <a:r>
              <a:rPr lang="en" sz="1000" b="1">
                <a:solidFill>
                  <a:schemeClr val="lt1"/>
                </a:solidFill>
              </a:rPr>
              <a:t>3. Faster &amp; More Accurate Decision-Making</a:t>
            </a:r>
            <a:endParaRPr sz="1000" b="1">
              <a:solidFill>
                <a:schemeClr val="lt1"/>
              </a:solidFill>
            </a:endParaRPr>
          </a:p>
          <a:p>
            <a:pPr marL="457200" lvl="0" indent="-292100" algn="l" rtl="0">
              <a:lnSpc>
                <a:spcPct val="100000"/>
              </a:lnSpc>
              <a:spcBef>
                <a:spcPts val="0"/>
              </a:spcBef>
              <a:spcAft>
                <a:spcPts val="0"/>
              </a:spcAft>
              <a:buClr>
                <a:schemeClr val="lt1"/>
              </a:buClr>
              <a:buSzPts val="1000"/>
              <a:buChar char="●"/>
            </a:pPr>
            <a:r>
              <a:rPr lang="en" sz="1000">
                <a:solidFill>
                  <a:schemeClr val="lt1"/>
                </a:solidFill>
              </a:rPr>
              <a:t>Real-time event detection and trade impact assessment allow firms to </a:t>
            </a:r>
            <a:r>
              <a:rPr lang="en" sz="1000" b="1">
                <a:solidFill>
                  <a:schemeClr val="lt1"/>
                </a:solidFill>
              </a:rPr>
              <a:t>react instantly</a:t>
            </a:r>
            <a:r>
              <a:rPr lang="en" sz="1000">
                <a:solidFill>
                  <a:schemeClr val="lt1"/>
                </a:solidFill>
              </a:rPr>
              <a:t> to corporate actions.</a:t>
            </a:r>
            <a:endParaRPr sz="1000">
              <a:solidFill>
                <a:schemeClr val="lt1"/>
              </a:solidFill>
            </a:endParaRPr>
          </a:p>
          <a:p>
            <a:pPr marL="457200" lvl="0" indent="-292100" algn="l" rtl="0">
              <a:lnSpc>
                <a:spcPct val="100000"/>
              </a:lnSpc>
              <a:spcBef>
                <a:spcPts val="0"/>
              </a:spcBef>
              <a:spcAft>
                <a:spcPts val="0"/>
              </a:spcAft>
              <a:buClr>
                <a:schemeClr val="lt1"/>
              </a:buClr>
              <a:buSzPts val="1000"/>
              <a:buChar char="●"/>
            </a:pPr>
            <a:r>
              <a:rPr lang="en" sz="1000">
                <a:solidFill>
                  <a:schemeClr val="lt1"/>
                </a:solidFill>
              </a:rPr>
              <a:t>Prevents missed or delayed corporate action updates that could lead to </a:t>
            </a:r>
            <a:r>
              <a:rPr lang="en" sz="1000" b="1">
                <a:solidFill>
                  <a:schemeClr val="lt1"/>
                </a:solidFill>
              </a:rPr>
              <a:t>financial losses</a:t>
            </a:r>
            <a:r>
              <a:rPr lang="en" sz="1000">
                <a:solidFill>
                  <a:schemeClr val="lt1"/>
                </a:solidFill>
              </a:rPr>
              <a:t> or </a:t>
            </a:r>
            <a:r>
              <a:rPr lang="en" sz="1000" b="1">
                <a:solidFill>
                  <a:schemeClr val="lt1"/>
                </a:solidFill>
              </a:rPr>
              <a:t>settlement failures</a:t>
            </a:r>
            <a:r>
              <a:rPr lang="en" sz="1000">
                <a:solidFill>
                  <a:schemeClr val="lt1"/>
                </a:solidFill>
              </a:rPr>
              <a:t>.</a:t>
            </a:r>
            <a:endParaRPr sz="1000">
              <a:solidFill>
                <a:schemeClr val="lt1"/>
              </a:solidFill>
            </a:endParaRPr>
          </a:p>
          <a:p>
            <a:pPr marL="0" lvl="0" indent="0" algn="l" rtl="0">
              <a:lnSpc>
                <a:spcPct val="100000"/>
              </a:lnSpc>
              <a:spcBef>
                <a:spcPts val="0"/>
              </a:spcBef>
              <a:spcAft>
                <a:spcPts val="0"/>
              </a:spcAft>
              <a:buNone/>
            </a:pPr>
            <a:r>
              <a:rPr lang="en" sz="1000" b="1">
                <a:solidFill>
                  <a:schemeClr val="lt1"/>
                </a:solidFill>
              </a:rPr>
              <a:t>4. Seamless Integration &amp; Scalability</a:t>
            </a:r>
            <a:endParaRPr sz="1000" b="1">
              <a:solidFill>
                <a:schemeClr val="lt1"/>
              </a:solidFill>
            </a:endParaRPr>
          </a:p>
          <a:p>
            <a:pPr marL="457200" lvl="0" indent="-292100" algn="l" rtl="0">
              <a:lnSpc>
                <a:spcPct val="100000"/>
              </a:lnSpc>
              <a:spcBef>
                <a:spcPts val="0"/>
              </a:spcBef>
              <a:spcAft>
                <a:spcPts val="0"/>
              </a:spcAft>
              <a:buClr>
                <a:schemeClr val="lt1"/>
              </a:buClr>
              <a:buSzPts val="1000"/>
              <a:buChar char="●"/>
            </a:pPr>
            <a:r>
              <a:rPr lang="en" sz="1000">
                <a:solidFill>
                  <a:schemeClr val="lt1"/>
                </a:solidFill>
              </a:rPr>
              <a:t>ISO20022 standardization ensures easy </a:t>
            </a:r>
            <a:r>
              <a:rPr lang="en" sz="1000" b="1">
                <a:solidFill>
                  <a:schemeClr val="lt1"/>
                </a:solidFill>
              </a:rPr>
              <a:t>integration with existing financial infrastructure</a:t>
            </a:r>
            <a:r>
              <a:rPr lang="en" sz="1000">
                <a:solidFill>
                  <a:schemeClr val="lt1"/>
                </a:solidFill>
              </a:rPr>
              <a:t>.</a:t>
            </a:r>
            <a:endParaRPr sz="1000">
              <a:solidFill>
                <a:schemeClr val="lt1"/>
              </a:solidFill>
            </a:endParaRPr>
          </a:p>
          <a:p>
            <a:pPr marL="457200" lvl="0" indent="-292100" algn="l" rtl="0">
              <a:lnSpc>
                <a:spcPct val="100000"/>
              </a:lnSpc>
              <a:spcBef>
                <a:spcPts val="0"/>
              </a:spcBef>
              <a:spcAft>
                <a:spcPts val="0"/>
              </a:spcAft>
              <a:buClr>
                <a:schemeClr val="lt1"/>
              </a:buClr>
              <a:buSzPts val="1000"/>
              <a:buChar char="●"/>
            </a:pPr>
            <a:r>
              <a:rPr lang="en" sz="1000">
                <a:solidFill>
                  <a:schemeClr val="lt1"/>
                </a:solidFill>
              </a:rPr>
              <a:t>The system is </a:t>
            </a:r>
            <a:r>
              <a:rPr lang="en" sz="1000" b="1">
                <a:solidFill>
                  <a:schemeClr val="lt1"/>
                </a:solidFill>
              </a:rPr>
              <a:t>scalable</a:t>
            </a:r>
            <a:r>
              <a:rPr lang="en" sz="1000">
                <a:solidFill>
                  <a:schemeClr val="lt1"/>
                </a:solidFill>
              </a:rPr>
              <a:t>, accommodating more asset classes and financial instruments over time.</a:t>
            </a:r>
            <a:endParaRPr sz="1000">
              <a:solidFill>
                <a:schemeClr val="lt1"/>
              </a:solidFill>
            </a:endParaRPr>
          </a:p>
          <a:p>
            <a:pPr marL="0" lvl="0" indent="0" algn="l" rtl="0">
              <a:lnSpc>
                <a:spcPct val="100000"/>
              </a:lnSpc>
              <a:spcBef>
                <a:spcPts val="0"/>
              </a:spcBef>
              <a:spcAft>
                <a:spcPts val="0"/>
              </a:spcAft>
              <a:buNone/>
            </a:pPr>
            <a:r>
              <a:rPr lang="en" sz="1000" b="1">
                <a:solidFill>
                  <a:schemeClr val="lt1"/>
                </a:solidFill>
              </a:rPr>
              <a:t>5. Competitive Advantage in Capital Markets</a:t>
            </a:r>
            <a:endParaRPr sz="1000" b="1">
              <a:solidFill>
                <a:schemeClr val="lt1"/>
              </a:solidFill>
            </a:endParaRPr>
          </a:p>
          <a:p>
            <a:pPr marL="457200" lvl="0" indent="-292100" algn="l" rtl="0">
              <a:lnSpc>
                <a:spcPct val="100000"/>
              </a:lnSpc>
              <a:spcBef>
                <a:spcPts val="0"/>
              </a:spcBef>
              <a:spcAft>
                <a:spcPts val="0"/>
              </a:spcAft>
              <a:buClr>
                <a:schemeClr val="lt1"/>
              </a:buClr>
              <a:buSzPts val="1000"/>
              <a:buChar char="●"/>
            </a:pPr>
            <a:r>
              <a:rPr lang="en" sz="1000">
                <a:solidFill>
                  <a:schemeClr val="lt1"/>
                </a:solidFill>
              </a:rPr>
              <a:t>Firms leveraging this system gain a </a:t>
            </a:r>
            <a:r>
              <a:rPr lang="en" sz="1000" b="1">
                <a:solidFill>
                  <a:schemeClr val="lt1"/>
                </a:solidFill>
              </a:rPr>
              <a:t>real-time strategic edge</a:t>
            </a:r>
            <a:r>
              <a:rPr lang="en" sz="1000">
                <a:solidFill>
                  <a:schemeClr val="lt1"/>
                </a:solidFill>
              </a:rPr>
              <a:t>, optimizing their portfolio adjustments faster than competitors.</a:t>
            </a:r>
            <a:endParaRPr sz="1000">
              <a:solidFill>
                <a:schemeClr val="lt1"/>
              </a:solidFill>
            </a:endParaRPr>
          </a:p>
          <a:p>
            <a:pPr marL="457200" lvl="0" indent="-292100" algn="l" rtl="0">
              <a:lnSpc>
                <a:spcPct val="100000"/>
              </a:lnSpc>
              <a:spcBef>
                <a:spcPts val="0"/>
              </a:spcBef>
              <a:spcAft>
                <a:spcPts val="0"/>
              </a:spcAft>
              <a:buClr>
                <a:schemeClr val="lt1"/>
              </a:buClr>
              <a:buSzPts val="1000"/>
              <a:buChar char="●"/>
            </a:pPr>
            <a:r>
              <a:rPr lang="en" sz="1000">
                <a:solidFill>
                  <a:schemeClr val="lt1"/>
                </a:solidFill>
              </a:rPr>
              <a:t>Reduces the dependency on third-party corporate action data providers, lowering data acquisition costs.</a:t>
            </a:r>
            <a:endParaRPr sz="1000">
              <a:solidFill>
                <a:schemeClr val="lt1"/>
              </a:solidFill>
            </a:endParaRPr>
          </a:p>
          <a:p>
            <a:pPr marL="0" lvl="0" indent="0" algn="l" rtl="0">
              <a:lnSpc>
                <a:spcPct val="100000"/>
              </a:lnSpc>
              <a:spcBef>
                <a:spcPts val="0"/>
              </a:spcBef>
              <a:spcAft>
                <a:spcPts val="0"/>
              </a:spcAft>
              <a:buNone/>
            </a:pPr>
            <a:r>
              <a:rPr lang="en" sz="1000" b="1">
                <a:solidFill>
                  <a:schemeClr val="lt1"/>
                </a:solidFill>
              </a:rPr>
              <a:t>6. Enhanced Transparency &amp; Auditability</a:t>
            </a:r>
            <a:endParaRPr sz="1000" b="1">
              <a:solidFill>
                <a:schemeClr val="lt1"/>
              </a:solidFill>
            </a:endParaRPr>
          </a:p>
          <a:p>
            <a:pPr marL="457200" lvl="0" indent="-292100" algn="l" rtl="0">
              <a:lnSpc>
                <a:spcPct val="100000"/>
              </a:lnSpc>
              <a:spcBef>
                <a:spcPts val="0"/>
              </a:spcBef>
              <a:spcAft>
                <a:spcPts val="0"/>
              </a:spcAft>
              <a:buClr>
                <a:schemeClr val="lt1"/>
              </a:buClr>
              <a:buSzPts val="1000"/>
              <a:buChar char="●"/>
            </a:pPr>
            <a:r>
              <a:rPr lang="en" sz="1000">
                <a:solidFill>
                  <a:schemeClr val="lt1"/>
                </a:solidFill>
              </a:rPr>
              <a:t>Provides a </a:t>
            </a:r>
            <a:r>
              <a:rPr lang="en" sz="1000" b="1">
                <a:solidFill>
                  <a:schemeClr val="lt1"/>
                </a:solidFill>
              </a:rPr>
              <a:t>clear and traceable</a:t>
            </a:r>
            <a:r>
              <a:rPr lang="en" sz="1000">
                <a:solidFill>
                  <a:schemeClr val="lt1"/>
                </a:solidFill>
              </a:rPr>
              <a:t> corporate action workflow, improving internal governance.</a:t>
            </a:r>
            <a:endParaRPr sz="1000">
              <a:solidFill>
                <a:schemeClr val="lt1"/>
              </a:solidFill>
            </a:endParaRPr>
          </a:p>
          <a:p>
            <a:pPr marL="457200" lvl="0" indent="-292100" algn="l" rtl="0">
              <a:lnSpc>
                <a:spcPct val="100000"/>
              </a:lnSpc>
              <a:spcBef>
                <a:spcPts val="0"/>
              </a:spcBef>
              <a:spcAft>
                <a:spcPts val="0"/>
              </a:spcAft>
              <a:buClr>
                <a:schemeClr val="lt1"/>
              </a:buClr>
              <a:buSzPts val="1000"/>
              <a:buChar char="●"/>
            </a:pPr>
            <a:r>
              <a:rPr lang="en" sz="1000">
                <a:solidFill>
                  <a:schemeClr val="lt1"/>
                </a:solidFill>
              </a:rPr>
              <a:t>Intuitive UI and structured reporting enhance visibility across trading desks, compliance, and risk teams.</a:t>
            </a:r>
            <a:endParaRPr sz="1000">
              <a:solidFill>
                <a:schemeClr val="lt1"/>
              </a:solidFill>
            </a:endParaRPr>
          </a:p>
          <a:p>
            <a:pPr marL="0" lvl="0" indent="0" algn="l" rtl="0">
              <a:lnSpc>
                <a:spcPct val="100000"/>
              </a:lnSpc>
              <a:spcBef>
                <a:spcPts val="0"/>
              </a:spcBef>
              <a:spcAft>
                <a:spcPts val="0"/>
              </a:spcAft>
              <a:buNone/>
            </a:pPr>
            <a:endParaRPr sz="1000">
              <a:solidFill>
                <a:schemeClr val="lt1"/>
              </a:solidFill>
            </a:endParaRPr>
          </a:p>
          <a:p>
            <a:pPr marL="0" lvl="0" indent="0" algn="l" rtl="0">
              <a:lnSpc>
                <a:spcPct val="100000"/>
              </a:lnSpc>
              <a:spcBef>
                <a:spcPts val="0"/>
              </a:spcBef>
              <a:spcAft>
                <a:spcPts val="0"/>
              </a:spcAft>
              <a:buNone/>
            </a:pPr>
            <a:r>
              <a:rPr lang="en" sz="1000">
                <a:solidFill>
                  <a:schemeClr val="lt1"/>
                </a:solidFill>
              </a:rPr>
              <a:t>This solution transforms corporate action processing from a reactive, fragmented process into an </a:t>
            </a:r>
            <a:r>
              <a:rPr lang="en" sz="1000" b="1">
                <a:solidFill>
                  <a:schemeClr val="lt1"/>
                </a:solidFill>
              </a:rPr>
              <a:t>AI-driven, automated, and impact-aware workflow</a:t>
            </a:r>
            <a:r>
              <a:rPr lang="en" sz="1000">
                <a:solidFill>
                  <a:schemeClr val="lt1"/>
                </a:solidFill>
              </a:rPr>
              <a:t>, delivering measurable business benefits.</a:t>
            </a:r>
            <a:endParaRPr sz="1000">
              <a:solidFill>
                <a:schemeClr val="lt1"/>
              </a:solidFill>
            </a:endParaRPr>
          </a:p>
          <a:p>
            <a:pPr marL="0" marR="0" lvl="0" indent="0" algn="l" rtl="0">
              <a:lnSpc>
                <a:spcPct val="100000"/>
              </a:lnSpc>
              <a:spcBef>
                <a:spcPts val="0"/>
              </a:spcBef>
              <a:spcAft>
                <a:spcPts val="0"/>
              </a:spcAft>
              <a:buNone/>
            </a:pPr>
            <a:endParaRPr sz="1300">
              <a:solidFill>
                <a:schemeClr val="lt1"/>
              </a:solidFill>
              <a:latin typeface="Roboto Light"/>
              <a:ea typeface="Roboto Light"/>
              <a:cs typeface="Roboto Light"/>
              <a:sym typeface="Roboto 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1087</Words>
  <Application>Microsoft Macintosh PowerPoint</Application>
  <PresentationFormat>Presentación en pantalla (16:9)</PresentationFormat>
  <Paragraphs>132</Paragraphs>
  <Slides>9</Slides>
  <Notes>9</Notes>
  <HiddenSlides>0</HiddenSlides>
  <MMClips>0</MMClips>
  <ScaleCrop>false</ScaleCrop>
  <HeadingPairs>
    <vt:vector size="6" baseType="variant">
      <vt:variant>
        <vt:lpstr>Fuentes usadas</vt:lpstr>
      </vt:variant>
      <vt:variant>
        <vt:i4>5</vt:i4>
      </vt:variant>
      <vt:variant>
        <vt:lpstr>Tema</vt:lpstr>
      </vt:variant>
      <vt:variant>
        <vt:i4>3</vt:i4>
      </vt:variant>
      <vt:variant>
        <vt:lpstr>Títulos de diapositiva</vt:lpstr>
      </vt:variant>
      <vt:variant>
        <vt:i4>9</vt:i4>
      </vt:variant>
    </vt:vector>
  </HeadingPairs>
  <TitlesOfParts>
    <vt:vector size="17" baseType="lpstr">
      <vt:lpstr>Roboto</vt:lpstr>
      <vt:lpstr>Calibri</vt:lpstr>
      <vt:lpstr>Arial</vt:lpstr>
      <vt:lpstr>Roboto Light</vt:lpstr>
      <vt:lpstr>Roboto Thin</vt:lpstr>
      <vt:lpstr>Simple Light</vt:lpstr>
      <vt:lpstr>Tema de Office</vt:lpstr>
      <vt:lpstr>3_Tema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Aleix Revilla</cp:lastModifiedBy>
  <cp:revision>1</cp:revision>
  <dcterms:modified xsi:type="dcterms:W3CDTF">2025-02-06T18:04:59Z</dcterms:modified>
</cp:coreProperties>
</file>